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2"/>
  </p:notesMasterIdLst>
  <p:sldIdLst>
    <p:sldId id="263" r:id="rId3"/>
    <p:sldId id="296" r:id="rId4"/>
    <p:sldId id="306" r:id="rId5"/>
    <p:sldId id="302" r:id="rId6"/>
    <p:sldId id="324" r:id="rId7"/>
    <p:sldId id="303" r:id="rId8"/>
    <p:sldId id="304" r:id="rId9"/>
    <p:sldId id="305" r:id="rId10"/>
    <p:sldId id="327" r:id="rId11"/>
    <p:sldId id="308" r:id="rId12"/>
    <p:sldId id="307" r:id="rId13"/>
    <p:sldId id="326" r:id="rId14"/>
    <p:sldId id="329" r:id="rId15"/>
    <p:sldId id="336" r:id="rId16"/>
    <p:sldId id="335" r:id="rId17"/>
    <p:sldId id="325" r:id="rId18"/>
    <p:sldId id="328" r:id="rId19"/>
    <p:sldId id="330" r:id="rId20"/>
    <p:sldId id="312" r:id="rId21"/>
    <p:sldId id="331" r:id="rId22"/>
    <p:sldId id="313" r:id="rId23"/>
    <p:sldId id="332" r:id="rId24"/>
    <p:sldId id="315" r:id="rId25"/>
    <p:sldId id="309" r:id="rId26"/>
    <p:sldId id="316" r:id="rId27"/>
    <p:sldId id="339" r:id="rId28"/>
    <p:sldId id="334" r:id="rId29"/>
    <p:sldId id="342" r:id="rId30"/>
    <p:sldId id="340" r:id="rId31"/>
    <p:sldId id="338" r:id="rId32"/>
    <p:sldId id="341" r:id="rId33"/>
    <p:sldId id="343" r:id="rId34"/>
    <p:sldId id="310" r:id="rId35"/>
    <p:sldId id="318" r:id="rId36"/>
    <p:sldId id="319" r:id="rId37"/>
    <p:sldId id="320" r:id="rId38"/>
    <p:sldId id="333" r:id="rId39"/>
    <p:sldId id="321" r:id="rId40"/>
    <p:sldId id="29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EBAE7C"/>
    <a:srgbClr val="7AD6E6"/>
    <a:srgbClr val="FFDBA8"/>
    <a:srgbClr val="B3D2E6"/>
    <a:srgbClr val="E6B0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549D5-8F70-98DB-4CD6-A5C29519E68B}" v="17" dt="2022-11-23T01:03:26.938"/>
    <p1510:client id="{0D41BAC0-F677-51BE-7148-9DFF1F4373AD}" v="4" dt="2022-11-21T04:47:48.653"/>
    <p1510:client id="{0F3085EA-E3C9-4F48-99FE-3A2AB2D4978D}" v="15" dt="2022-11-21T01:11:13.780"/>
    <p1510:client id="{146C258E-D0F7-0834-89EC-AE0CB72B497F}" v="38" dt="2022-11-22T00:46:52.657"/>
    <p1510:client id="{16D2E5A4-BA5F-CD3A-8FDA-DE7EF4DC68D1}" v="1170" dt="2022-11-22T07:28:07.077"/>
    <p1510:client id="{1D8F8DB6-23F7-8EBB-8FA4-4AED8E05135A}" v="110" dt="2022-11-23T07:41:50.517"/>
    <p1510:client id="{2EF8E17E-17CD-022D-E0BB-964CEA04216F}" v="4" dt="2022-11-21T02:36:18.045"/>
    <p1510:client id="{3B675C68-15F9-5117-7F9E-5052CE5E1D1E}" v="841" dt="2022-11-25T01:41:54.459"/>
    <p1510:client id="{3B899297-1F72-428C-B4B3-0B06AE8043F2}" v="7" dt="2022-11-21T01:59:20.503"/>
    <p1510:client id="{420825E3-4B61-E3D9-1768-87B7934279C3}" v="238" dt="2022-11-23T07:22:44.124"/>
    <p1510:client id="{44E2B144-6347-F7D8-5252-18DAA5E1C12F}" v="2" dt="2022-11-23T07:07:47.251"/>
    <p1510:client id="{49E6D795-4089-0CC6-3412-655B0BC8C0F2}" v="195" dt="2022-11-23T00:56:13.063"/>
    <p1510:client id="{65914509-ECE2-4155-BF04-A4C47C6AB963}" v="355" dt="2022-11-24T08:29:53.578"/>
    <p1510:client id="{6859E540-ED52-FE84-0325-21BF0AE9BDE3}" v="434" dt="2022-11-23T07:13:11.491"/>
    <p1510:client id="{879590A0-AA45-694D-A6AA-12A66CC8B119}" v="21" dt="2022-11-22T05:07:14.517"/>
    <p1510:client id="{8F4D6431-3583-FBCD-9F28-00BA43568324}" v="113" dt="2022-11-23T05:21:30.797"/>
    <p1510:client id="{9C3D4D46-7556-E1CF-1AD2-A2C0C87C957F}" v="482" dt="2022-11-24T03:18:21.585"/>
    <p1510:client id="{9E1D8B1E-A0F0-4966-95BD-5444CEF209F5}" v="582" dt="2022-11-21T01:37:05.545"/>
    <p1510:client id="{AD0AB1AE-1C30-4325-B716-3058BD053201}" v="5937" dt="2022-11-21T08:38:56.098"/>
    <p1510:client id="{B280C355-9C15-4BEC-7AB6-6CBE73506D32}" v="99" dt="2022-11-21T08:37:25.588"/>
    <p1510:client id="{B6DBDF4F-AC11-D05B-8444-9EE2C63D7026}" v="2168" dt="2022-11-22T02:18:00.023"/>
    <p1510:client id="{BE8EEDA4-D1C3-0C79-D15E-400A0BB98FF6}" v="155" dt="2022-11-23T01:47:38.728"/>
    <p1510:client id="{CC27EB59-6C92-47B5-A307-19F435E00352}" v="4964" dt="2022-11-22T08:37:23.807"/>
    <p1510:client id="{D6E92B80-D696-4082-B159-A512D4529108}" v="85" dt="2022-11-25T02:47:56.139"/>
    <p1510:client id="{DD241D0F-D3DC-7B9A-7EED-D7CF8EA34651}" v="1064" dt="2022-11-21T01:33:08.341"/>
    <p1510:client id="{DE2DF594-88A6-5069-F83F-3D796E235179}" v="7968" dt="2022-11-22T08:38:38.785"/>
    <p1510:client id="{F6214281-99A9-F454-CE92-C9ACA1A4B4A0}" v="54" dt="2022-11-22T23:55:20.309"/>
    <p1510:client id="{FC7A5E6C-5F54-4CCC-BBE1-F7F7F91A13CF}" v="3" dt="2022-11-23T05:23:59.90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B88ED-C826-4FD4-A0DA-E62E61FDEAAA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C60FE-43ED-4C6E-BA59-DA20640DCC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331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C60FE-43ED-4C6E-BA59-DA20640DCC9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7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0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26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59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000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75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65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002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24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66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9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UIT" pitchFamily="2" charset="-127"/>
                <a:ea typeface="SUIT" pitchFamily="2" charset="-127"/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2022-11-25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UIT" pitchFamily="2" charset="-127"/>
                <a:ea typeface="SUI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UIT" pitchFamily="2" charset="-127"/>
                <a:ea typeface="SUIT" pitchFamily="2" charset="-127"/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UIT" pitchFamily="2" charset="-127"/>
          <a:ea typeface="SUIT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UIT" pitchFamily="2" charset="-127"/>
                <a:ea typeface="SUIT" pitchFamily="2" charset="-127"/>
              </a:defRPr>
            </a:lvl1pPr>
          </a:lstStyle>
          <a:p>
            <a:fld id="{7FDDE5EA-FC9D-44B5-B7E3-D54953EA9507}" type="datetimeFigureOut">
              <a:rPr lang="ko-KR" altLang="en-US" smtClean="0"/>
              <a:pPr/>
              <a:t>2022-11-25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UIT" pitchFamily="2" charset="-127"/>
                <a:ea typeface="SUI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UIT" pitchFamily="2" charset="-127"/>
                <a:ea typeface="SUIT" pitchFamily="2" charset="-127"/>
              </a:defRPr>
            </a:lvl1pPr>
          </a:lstStyle>
          <a:p>
            <a:fld id="{841C413F-4088-4F59-8A25-BBB80274E9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16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UIT" pitchFamily="2" charset="-127"/>
          <a:ea typeface="SUIT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UIT" pitchFamily="2" charset="-127"/>
          <a:ea typeface="SUIT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JuDxiFrEQl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TVT5QuFyewY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city.seoul.go.kr/acdnt/sbwyIndex.do" TargetMode="External"/><Relationship Id="rId7" Type="http://schemas.openxmlformats.org/officeDocument/2006/relationships/hyperlink" Target="https://i.kakao.com/docs/tutorial-chatbot-key-features#event-api-%EC%82%AC%EC%9A%A9%ED%95%98%EA%B8%B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s.map.kakao.com/web/guide/#routeurl" TargetMode="External"/><Relationship Id="rId5" Type="http://schemas.openxmlformats.org/officeDocument/2006/relationships/hyperlink" Target="https://developers.kakao.com/docs/latest/ko/message/rest-api" TargetMode="External"/><Relationship Id="rId4" Type="http://schemas.openxmlformats.org/officeDocument/2006/relationships/hyperlink" Target="https://developers.naver.com/docs/serviceapi/search/news/news.md#%EB%89%B4%EC%8A%A4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lab.naver.com/keyword/trendResult.naver?hashKey=N_9e74aedb69b750ef30cad2cfa29fcc0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21AE9C-7C22-F552-FA56-7C30697E0721}"/>
              </a:ext>
            </a:extLst>
          </p:cNvPr>
          <p:cNvSpPr/>
          <p:nvPr/>
        </p:nvSpPr>
        <p:spPr>
          <a:xfrm>
            <a:off x="0" y="3184634"/>
            <a:ext cx="12192000" cy="6201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60F29261-F453-C1D1-BD87-EAB43A47E396}"/>
              </a:ext>
            </a:extLst>
          </p:cNvPr>
          <p:cNvSpPr/>
          <p:nvPr/>
        </p:nvSpPr>
        <p:spPr>
          <a:xfrm>
            <a:off x="2261818" y="2321472"/>
            <a:ext cx="7668363" cy="221505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8A090109-6AFB-7BFE-F315-589302C4EE3F}"/>
              </a:ext>
            </a:extLst>
          </p:cNvPr>
          <p:cNvSpPr/>
          <p:nvPr/>
        </p:nvSpPr>
        <p:spPr>
          <a:xfrm>
            <a:off x="2490953" y="2543877"/>
            <a:ext cx="7220606" cy="17702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75DA35A-7B33-A660-5157-2148235B4B69}"/>
              </a:ext>
            </a:extLst>
          </p:cNvPr>
          <p:cNvSpPr/>
          <p:nvPr/>
        </p:nvSpPr>
        <p:spPr>
          <a:xfrm>
            <a:off x="2785242" y="2766848"/>
            <a:ext cx="1303282" cy="130328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800" dirty="0">
                <a:latin typeface="SUIT" pitchFamily="2" charset="-127"/>
                <a:ea typeface="SUIT" pitchFamily="2" charset="-127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FC803-2207-59BD-5E4A-60ACC7E7CA78}"/>
              </a:ext>
            </a:extLst>
          </p:cNvPr>
          <p:cNvSpPr txBox="1"/>
          <p:nvPr/>
        </p:nvSpPr>
        <p:spPr>
          <a:xfrm>
            <a:off x="4247086" y="2822083"/>
            <a:ext cx="42305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dist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지하철 교통 도우미</a:t>
            </a:r>
          </a:p>
        </p:txBody>
      </p:sp>
      <p:pic>
        <p:nvPicPr>
          <p:cNvPr id="19" name="그림 12">
            <a:extLst>
              <a:ext uri="{FF2B5EF4-FFF2-40B4-BE49-F238E27FC236}">
                <a16:creationId xmlns:a16="http://schemas.microsoft.com/office/drawing/2014/main" id="{ADCCAA94-CB77-4A4C-DAA6-19540F90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761" y="637775"/>
            <a:ext cx="1509341" cy="3182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77CB27-E885-5F5F-D414-96172F65329E}"/>
              </a:ext>
            </a:extLst>
          </p:cNvPr>
          <p:cNvSpPr txBox="1"/>
          <p:nvPr/>
        </p:nvSpPr>
        <p:spPr>
          <a:xfrm>
            <a:off x="5371475" y="3635115"/>
            <a:ext cx="16239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UIT" pitchFamily="2" charset="-127"/>
                <a:ea typeface="SUIT" pitchFamily="2" charset="-127"/>
              </a:rPr>
              <a:t>Team</a:t>
            </a:r>
            <a:r>
              <a:rPr 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SUIT" pitchFamily="2" charset="-127"/>
                <a:ea typeface="SUIT" pitchFamily="2" charset="-127"/>
              </a:rPr>
              <a:t> SAIN</a:t>
            </a:r>
            <a:endParaRPr lang="ko-KR" b="1" dirty="0">
              <a:solidFill>
                <a:schemeClr val="tx1">
                  <a:lumMod val="65000"/>
                  <a:lumOff val="3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  <a:p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91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452515" y="1295399"/>
            <a:ext cx="155030" cy="4593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6D3788-0ACF-8FD6-163B-40614CDC28B0}"/>
              </a:ext>
            </a:extLst>
          </p:cNvPr>
          <p:cNvGrpSpPr/>
          <p:nvPr/>
        </p:nvGrpSpPr>
        <p:grpSpPr>
          <a:xfrm>
            <a:off x="3265301" y="1937582"/>
            <a:ext cx="529458" cy="529458"/>
            <a:chOff x="3787008" y="1937582"/>
            <a:chExt cx="529458" cy="529458"/>
          </a:xfrm>
        </p:grpSpPr>
        <p:sp>
          <p:nvSpPr>
            <p:cNvPr id="5" name="타원 4"/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6" name="도넛 5"/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2948768" y="756745"/>
            <a:ext cx="1206065" cy="5386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126133" y="846740"/>
            <a:ext cx="358663" cy="358663"/>
          </a:xfrm>
          <a:prstGeom prst="ellipse">
            <a:avLst/>
          </a:prstGeom>
          <a:solidFill>
            <a:srgbClr val="FFD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609033" y="846740"/>
            <a:ext cx="358663" cy="358663"/>
          </a:xfrm>
          <a:prstGeom prst="ellipse">
            <a:avLst/>
          </a:prstGeom>
          <a:solidFill>
            <a:srgbClr val="B3D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CDFE5B-0AA7-D2BC-C798-5A69E04B4C50}"/>
              </a:ext>
            </a:extLst>
          </p:cNvPr>
          <p:cNvGrpSpPr/>
          <p:nvPr/>
        </p:nvGrpSpPr>
        <p:grpSpPr>
          <a:xfrm>
            <a:off x="3265301" y="3108804"/>
            <a:ext cx="529458" cy="529458"/>
            <a:chOff x="3787008" y="1937582"/>
            <a:chExt cx="529458" cy="52945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685FE18-8021-3AB3-144A-457902C73405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15" name="도넛 5">
              <a:extLst>
                <a:ext uri="{FF2B5EF4-FFF2-40B4-BE49-F238E27FC236}">
                  <a16:creationId xmlns:a16="http://schemas.microsoft.com/office/drawing/2014/main" id="{728FDFE4-7E0B-5653-38EF-5C49512C1182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A5945B-0B18-6F46-8ED3-4E4310E9C6CA}"/>
              </a:ext>
            </a:extLst>
          </p:cNvPr>
          <p:cNvGrpSpPr/>
          <p:nvPr/>
        </p:nvGrpSpPr>
        <p:grpSpPr>
          <a:xfrm>
            <a:off x="3265301" y="4265915"/>
            <a:ext cx="529458" cy="529458"/>
            <a:chOff x="3787008" y="1937582"/>
            <a:chExt cx="529458" cy="52945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ACFC583-21BD-4A32-A4B1-96BBC06183F7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2" name="도넛 5">
              <a:extLst>
                <a:ext uri="{FF2B5EF4-FFF2-40B4-BE49-F238E27FC236}">
                  <a16:creationId xmlns:a16="http://schemas.microsoft.com/office/drawing/2014/main" id="{FA6D2D2D-0003-7C0F-1937-6CFBA25CC27C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08B097-B7A6-F1D0-7434-5C721A23FDCE}"/>
              </a:ext>
            </a:extLst>
          </p:cNvPr>
          <p:cNvGrpSpPr/>
          <p:nvPr/>
        </p:nvGrpSpPr>
        <p:grpSpPr>
          <a:xfrm>
            <a:off x="3265301" y="5550026"/>
            <a:ext cx="529458" cy="529458"/>
            <a:chOff x="3787008" y="1937582"/>
            <a:chExt cx="529458" cy="52945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24C6075-9433-F8F7-118E-02F9CDD45B81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6" name="도넛 5">
              <a:extLst>
                <a:ext uri="{FF2B5EF4-FFF2-40B4-BE49-F238E27FC236}">
                  <a16:creationId xmlns:a16="http://schemas.microsoft.com/office/drawing/2014/main" id="{86838254-5C8B-7544-FA9C-F2A70C704FB7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BA57ABEF-238C-842D-A656-0F70815BCD5A}"/>
              </a:ext>
            </a:extLst>
          </p:cNvPr>
          <p:cNvSpPr/>
          <p:nvPr/>
        </p:nvSpPr>
        <p:spPr>
          <a:xfrm>
            <a:off x="5192601" y="1944706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1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831268-7D41-74CA-77CB-B87DCF609A1E}"/>
              </a:ext>
            </a:extLst>
          </p:cNvPr>
          <p:cNvSpPr/>
          <p:nvPr/>
        </p:nvSpPr>
        <p:spPr>
          <a:xfrm>
            <a:off x="5192601" y="3112003"/>
            <a:ext cx="557048" cy="557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2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76D72B-591A-18C5-7093-3EB958476A0F}"/>
              </a:ext>
            </a:extLst>
          </p:cNvPr>
          <p:cNvSpPr/>
          <p:nvPr/>
        </p:nvSpPr>
        <p:spPr>
          <a:xfrm>
            <a:off x="5192601" y="4307076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3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D2ABFC4-8676-6FA2-744E-5B4FA8340B33}"/>
              </a:ext>
            </a:extLst>
          </p:cNvPr>
          <p:cNvSpPr/>
          <p:nvPr/>
        </p:nvSpPr>
        <p:spPr>
          <a:xfrm>
            <a:off x="5192601" y="5517788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4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6D7CB-2C4A-5624-DDE7-09A673171475}"/>
              </a:ext>
            </a:extLst>
          </p:cNvPr>
          <p:cNvSpPr txBox="1"/>
          <p:nvPr/>
        </p:nvSpPr>
        <p:spPr>
          <a:xfrm>
            <a:off x="5902655" y="1948210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SUIT" pitchFamily="2" charset="-127"/>
                <a:ea typeface="SUIT" pitchFamily="2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C5B8FE-5623-254D-9FEA-A297690F94AD}"/>
              </a:ext>
            </a:extLst>
          </p:cNvPr>
          <p:cNvSpPr txBox="1"/>
          <p:nvPr/>
        </p:nvSpPr>
        <p:spPr>
          <a:xfrm>
            <a:off x="5902655" y="3138666"/>
            <a:ext cx="33055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프로젝트 수행내용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C215E-31C2-4821-C0E8-01B348742128}"/>
              </a:ext>
            </a:extLst>
          </p:cNvPr>
          <p:cNvSpPr txBox="1"/>
          <p:nvPr/>
        </p:nvSpPr>
        <p:spPr>
          <a:xfrm>
            <a:off x="5902655" y="4336857"/>
            <a:ext cx="3425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한계점 및 개선사항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60494-8523-66B7-78F2-647A5869CD38}"/>
              </a:ext>
            </a:extLst>
          </p:cNvPr>
          <p:cNvSpPr txBox="1"/>
          <p:nvPr/>
        </p:nvSpPr>
        <p:spPr>
          <a:xfrm>
            <a:off x="5973211" y="5518584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218632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7888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  -  </a:t>
            </a:r>
            <a:r>
              <a:rPr lang="ko-KR" sz="2800" dirty="0" err="1">
                <a:latin typeface="SUIT" pitchFamily="2" charset="-127"/>
                <a:ea typeface="SUIT" pitchFamily="2" charset="-127"/>
              </a:rPr>
              <a:t>Flow</a:t>
            </a:r>
            <a:r>
              <a:rPr lang="ko-KR" sz="2800" dirty="0">
                <a:latin typeface="SUIT" pitchFamily="2" charset="-127"/>
                <a:ea typeface="SUIT" pitchFamily="2" charset="-127"/>
              </a:rPr>
              <a:t> </a:t>
            </a:r>
            <a:r>
              <a:rPr lang="ko-KR" sz="2800" dirty="0" err="1">
                <a:latin typeface="SUIT" pitchFamily="2" charset="-127"/>
                <a:ea typeface="SUIT" pitchFamily="2" charset="-127"/>
              </a:rPr>
              <a:t>Chart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497E112-C545-6F78-261B-B5B4CFC70606}"/>
              </a:ext>
            </a:extLst>
          </p:cNvPr>
          <p:cNvGrpSpPr/>
          <p:nvPr/>
        </p:nvGrpSpPr>
        <p:grpSpPr>
          <a:xfrm>
            <a:off x="681549" y="2563118"/>
            <a:ext cx="2390907" cy="3226467"/>
            <a:chOff x="639216" y="2520785"/>
            <a:chExt cx="2390907" cy="3226467"/>
          </a:xfrm>
        </p:grpSpPr>
        <p:sp>
          <p:nvSpPr>
            <p:cNvPr id="8" name="모서리가 둥근 직사각형 1">
              <a:extLst>
                <a:ext uri="{FF2B5EF4-FFF2-40B4-BE49-F238E27FC236}">
                  <a16:creationId xmlns:a16="http://schemas.microsoft.com/office/drawing/2014/main" id="{DA6DD696-77AE-73E3-7B6A-D6328372DEF9}"/>
                </a:ext>
              </a:extLst>
            </p:cNvPr>
            <p:cNvSpPr/>
            <p:nvPr/>
          </p:nvSpPr>
          <p:spPr>
            <a:xfrm>
              <a:off x="645562" y="2520785"/>
              <a:ext cx="2384561" cy="5358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SUIT" pitchFamily="2" charset="-127"/>
                  <a:ea typeface="SUIT" pitchFamily="2" charset="-127"/>
                </a:rPr>
                <a:t>데이터 수집</a:t>
              </a:r>
              <a:endParaRPr lang="ko-KR" b="1" dirty="0">
                <a:solidFill>
                  <a:schemeClr val="bg1"/>
                </a:solidFill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A302E0A-2CAB-6CE3-596B-1AF934C683B1}"/>
                </a:ext>
              </a:extLst>
            </p:cNvPr>
            <p:cNvSpPr/>
            <p:nvPr/>
          </p:nvSpPr>
          <p:spPr>
            <a:xfrm>
              <a:off x="639216" y="3246837"/>
              <a:ext cx="2382577" cy="12267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지하철 데이터 수집</a:t>
              </a:r>
              <a:endParaRPr lang="ko-KR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속보 자동 알림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지하철 사고 데이터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37C7E55-5DB0-604A-3903-F46B917CCE51}"/>
                </a:ext>
              </a:extLst>
            </p:cNvPr>
            <p:cNvSpPr/>
            <p:nvPr/>
          </p:nvSpPr>
          <p:spPr>
            <a:xfrm>
              <a:off x="639216" y="4788612"/>
              <a:ext cx="2382578" cy="95864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API 데이터 수집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뉴스 데이터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8009FB9-E933-0B60-5936-7D9D58E0B396}"/>
              </a:ext>
            </a:extLst>
          </p:cNvPr>
          <p:cNvGrpSpPr/>
          <p:nvPr/>
        </p:nvGrpSpPr>
        <p:grpSpPr>
          <a:xfrm>
            <a:off x="4223438" y="2026897"/>
            <a:ext cx="3745574" cy="4125913"/>
            <a:chOff x="3912993" y="2069230"/>
            <a:chExt cx="3745574" cy="4125913"/>
          </a:xfrm>
        </p:grpSpPr>
        <p:sp>
          <p:nvSpPr>
            <p:cNvPr id="23" name="모서리가 둥근 직사각형 1">
              <a:extLst>
                <a:ext uri="{FF2B5EF4-FFF2-40B4-BE49-F238E27FC236}">
                  <a16:creationId xmlns:a16="http://schemas.microsoft.com/office/drawing/2014/main" id="{E65E6712-E8A7-B3C3-5006-535AF384A853}"/>
                </a:ext>
              </a:extLst>
            </p:cNvPr>
            <p:cNvSpPr/>
            <p:nvPr/>
          </p:nvSpPr>
          <p:spPr>
            <a:xfrm>
              <a:off x="3919339" y="2069230"/>
              <a:ext cx="3739228" cy="40883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SUIT" pitchFamily="2" charset="-127"/>
                  <a:ea typeface="SUIT" pitchFamily="2" charset="-127"/>
                </a:rPr>
                <a:t>사용자</a:t>
              </a:r>
            </a:p>
          </p:txBody>
        </p:sp>
        <p:sp>
          <p:nvSpPr>
            <p:cNvPr id="25" name="모서리가 둥근 직사각형 1">
              <a:extLst>
                <a:ext uri="{FF2B5EF4-FFF2-40B4-BE49-F238E27FC236}">
                  <a16:creationId xmlns:a16="http://schemas.microsoft.com/office/drawing/2014/main" id="{188BF0CB-3F88-CCC2-E1A4-A70C4E19ED47}"/>
                </a:ext>
              </a:extLst>
            </p:cNvPr>
            <p:cNvSpPr/>
            <p:nvPr/>
          </p:nvSpPr>
          <p:spPr>
            <a:xfrm>
              <a:off x="3919339" y="4355230"/>
              <a:ext cx="3739228" cy="366502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SUIT" pitchFamily="2" charset="-127"/>
                  <a:ea typeface="SUIT" pitchFamily="2" charset="-127"/>
                </a:rPr>
                <a:t>KAKAO </a:t>
              </a:r>
              <a:r>
                <a:rPr lang="ko-KR" altLang="en-US" b="1" dirty="0" err="1">
                  <a:solidFill>
                    <a:schemeClr val="bg1"/>
                  </a:solidFill>
                  <a:latin typeface="SUIT" pitchFamily="2" charset="-127"/>
                  <a:ea typeface="SUIT" pitchFamily="2" charset="-127"/>
                </a:rPr>
                <a:t>i</a:t>
              </a:r>
              <a:r>
                <a:rPr lang="ko-KR" altLang="en-US" b="1" dirty="0">
                  <a:solidFill>
                    <a:schemeClr val="bg1"/>
                  </a:solidFill>
                  <a:latin typeface="SUIT" pitchFamily="2" charset="-127"/>
                  <a:ea typeface="SUIT" pitchFamily="2" charset="-127"/>
                </a:rPr>
                <a:t> - HEROKU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98F4ED8-CF5B-196D-7AE5-DBF9D2509921}"/>
                </a:ext>
              </a:extLst>
            </p:cNvPr>
            <p:cNvGrpSpPr/>
            <p:nvPr/>
          </p:nvGrpSpPr>
          <p:grpSpPr>
            <a:xfrm>
              <a:off x="3912993" y="2597725"/>
              <a:ext cx="3737245" cy="1438417"/>
              <a:chOff x="3038262" y="2442503"/>
              <a:chExt cx="3737245" cy="1438417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F2CC77FE-B3BE-E0A9-4011-BA3B6E51C3C7}"/>
                  </a:ext>
                </a:extLst>
              </p:cNvPr>
              <p:cNvSpPr/>
              <p:nvPr/>
            </p:nvSpPr>
            <p:spPr>
              <a:xfrm>
                <a:off x="3038262" y="2442503"/>
                <a:ext cx="3737245" cy="1438417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A1676BEA-7B04-5907-8600-0DA5105C03B1}"/>
                  </a:ext>
                </a:extLst>
              </p:cNvPr>
              <p:cNvSpPr/>
              <p:nvPr/>
            </p:nvSpPr>
            <p:spPr>
              <a:xfrm>
                <a:off x="3435741" y="2537600"/>
                <a:ext cx="1011470" cy="125420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SUIT" pitchFamily="2" charset="-127"/>
                    <a:ea typeface="SUIT" pitchFamily="2" charset="-127"/>
                  </a:rPr>
                  <a:t>지하철</a:t>
                </a: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SUIT" pitchFamily="2" charset="-127"/>
                    <a:ea typeface="SUIT" pitchFamily="2" charset="-127"/>
                  </a:rPr>
                  <a:t>속보</a:t>
                </a: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SUIT" pitchFamily="2" charset="-127"/>
                    <a:ea typeface="SUIT" pitchFamily="2" charset="-127"/>
                  </a:rPr>
                  <a:t>확인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BB044082-FE1C-5000-A90B-AE72929DDED1}"/>
                  </a:ext>
                </a:extLst>
              </p:cNvPr>
              <p:cNvSpPr/>
              <p:nvPr/>
            </p:nvSpPr>
            <p:spPr>
              <a:xfrm>
                <a:off x="5308435" y="2537600"/>
                <a:ext cx="992885" cy="127279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SUIT" pitchFamily="2" charset="-127"/>
                    <a:ea typeface="SUIT" pitchFamily="2" charset="-127"/>
                  </a:rPr>
                  <a:t>기능</a:t>
                </a:r>
              </a:p>
              <a:p>
                <a:pPr algn="ctr"/>
                <a:r>
                  <a:rPr lang="ko-KR" altLang="en-US" sz="1600" dirty="0">
                    <a:solidFill>
                      <a:schemeClr val="tx1"/>
                    </a:solidFill>
                    <a:latin typeface="SUIT" pitchFamily="2" charset="-127"/>
                    <a:ea typeface="SUIT" pitchFamily="2" charset="-127"/>
                  </a:rPr>
                  <a:t>활용</a:t>
                </a:r>
              </a:p>
            </p:txBody>
          </p:sp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CEFA267-8E1B-39B9-06E7-103F09162300}"/>
                </a:ext>
              </a:extLst>
            </p:cNvPr>
            <p:cNvSpPr/>
            <p:nvPr/>
          </p:nvSpPr>
          <p:spPr>
            <a:xfrm>
              <a:off x="3912993" y="4940170"/>
              <a:ext cx="3737246" cy="125497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DDCEDFFE-2073-D5A5-2581-E2D733345E61}"/>
                </a:ext>
              </a:extLst>
            </p:cNvPr>
            <p:cNvSpPr/>
            <p:nvPr/>
          </p:nvSpPr>
          <p:spPr>
            <a:xfrm>
              <a:off x="4224498" y="5023140"/>
              <a:ext cx="1144574" cy="109425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시나리오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블록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D4D27DC-7455-E4EC-35DB-864F55E544A4}"/>
                </a:ext>
              </a:extLst>
            </p:cNvPr>
            <p:cNvSpPr/>
            <p:nvPr/>
          </p:nvSpPr>
          <p:spPr>
            <a:xfrm>
              <a:off x="5781930" y="5079583"/>
              <a:ext cx="1796647" cy="9938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HEROKU 서버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스킬 활용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FBBFE9E-E0DC-3FA3-F16E-BE5217386FDC}"/>
              </a:ext>
            </a:extLst>
          </p:cNvPr>
          <p:cNvGrpSpPr/>
          <p:nvPr/>
        </p:nvGrpSpPr>
        <p:grpSpPr>
          <a:xfrm>
            <a:off x="9119993" y="1640139"/>
            <a:ext cx="2390907" cy="4637579"/>
            <a:chOff x="8837771" y="1730563"/>
            <a:chExt cx="2390907" cy="4637579"/>
          </a:xfrm>
        </p:grpSpPr>
        <p:sp>
          <p:nvSpPr>
            <p:cNvPr id="39" name="모서리가 둥근 직사각형 1">
              <a:extLst>
                <a:ext uri="{FF2B5EF4-FFF2-40B4-BE49-F238E27FC236}">
                  <a16:creationId xmlns:a16="http://schemas.microsoft.com/office/drawing/2014/main" id="{E6FBB3B2-B022-14A9-A8FA-1444227D3546}"/>
                </a:ext>
              </a:extLst>
            </p:cNvPr>
            <p:cNvSpPr/>
            <p:nvPr/>
          </p:nvSpPr>
          <p:spPr>
            <a:xfrm>
              <a:off x="8844117" y="1730563"/>
              <a:ext cx="2384561" cy="53583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SUIT" pitchFamily="2" charset="-127"/>
                  <a:ea typeface="SUIT" pitchFamily="2" charset="-127"/>
                </a:rPr>
                <a:t>출력 결과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B115D165-03C5-9F94-F18E-2423374F6504}"/>
                </a:ext>
              </a:extLst>
            </p:cNvPr>
            <p:cNvSpPr/>
            <p:nvPr/>
          </p:nvSpPr>
          <p:spPr>
            <a:xfrm>
              <a:off x="8837771" y="2430011"/>
              <a:ext cx="2382577" cy="83163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지하철 속보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속보 알림 / 속보 요청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681312C-7421-8C26-5027-CF906F62D898}"/>
                </a:ext>
              </a:extLst>
            </p:cNvPr>
            <p:cNvSpPr/>
            <p:nvPr/>
          </p:nvSpPr>
          <p:spPr>
            <a:xfrm>
              <a:off x="8837771" y="3433946"/>
              <a:ext cx="2382578" cy="83164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목적지 검색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경로 확인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4D073AF-6291-2CEE-22A6-C7583CC8C1B9}"/>
                </a:ext>
              </a:extLst>
            </p:cNvPr>
            <p:cNvSpPr/>
            <p:nvPr/>
          </p:nvSpPr>
          <p:spPr>
            <a:xfrm>
              <a:off x="8837771" y="4478168"/>
              <a:ext cx="2382578" cy="83164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뉴스 검색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뉴스 확인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CBD4050B-F694-CD1D-63AB-ECC0421DEEA9}"/>
                </a:ext>
              </a:extLst>
            </p:cNvPr>
            <p:cNvSpPr/>
            <p:nvPr/>
          </p:nvSpPr>
          <p:spPr>
            <a:xfrm>
              <a:off x="8837771" y="5536501"/>
              <a:ext cx="2382578" cy="83164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간편 지연 증명서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증명서 링크</a:t>
              </a: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735C85F-C603-F428-8C6A-1000F4417A66}"/>
              </a:ext>
            </a:extLst>
          </p:cNvPr>
          <p:cNvCxnSpPr/>
          <p:nvPr/>
        </p:nvCxnSpPr>
        <p:spPr>
          <a:xfrm flipV="1">
            <a:off x="3084689" y="3194754"/>
            <a:ext cx="1111953" cy="764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FE865C3-51C6-E37C-9A68-7FD3C7E653BA}"/>
              </a:ext>
            </a:extLst>
          </p:cNvPr>
          <p:cNvCxnSpPr>
            <a:cxnSpLocks/>
          </p:cNvCxnSpPr>
          <p:nvPr/>
        </p:nvCxnSpPr>
        <p:spPr>
          <a:xfrm>
            <a:off x="3084689" y="4213578"/>
            <a:ext cx="1140177" cy="1238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148C770-1BD9-58D4-49AB-54D68E38D743}"/>
              </a:ext>
            </a:extLst>
          </p:cNvPr>
          <p:cNvCxnSpPr>
            <a:cxnSpLocks/>
          </p:cNvCxnSpPr>
          <p:nvPr/>
        </p:nvCxnSpPr>
        <p:spPr>
          <a:xfrm>
            <a:off x="3056466" y="5271910"/>
            <a:ext cx="1168399" cy="222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A2700C-7B21-7B50-71D6-F4C9AC1DB125}"/>
              </a:ext>
            </a:extLst>
          </p:cNvPr>
          <p:cNvCxnSpPr>
            <a:cxnSpLocks/>
          </p:cNvCxnSpPr>
          <p:nvPr/>
        </p:nvCxnSpPr>
        <p:spPr>
          <a:xfrm flipH="1">
            <a:off x="6101642" y="3987799"/>
            <a:ext cx="2824" cy="279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038918E-90A4-3A52-9A38-8018146BE7B2}"/>
              </a:ext>
            </a:extLst>
          </p:cNvPr>
          <p:cNvCxnSpPr>
            <a:cxnSpLocks/>
          </p:cNvCxnSpPr>
          <p:nvPr/>
        </p:nvCxnSpPr>
        <p:spPr>
          <a:xfrm flipV="1">
            <a:off x="7976424" y="1919933"/>
            <a:ext cx="1093371" cy="36049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82E1266-7A0C-4A92-8101-9A076B0F4815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CCE56E-317E-EE35-47F7-676AD8EC9B29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지하철 속보   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뉴스 검색  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348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내용(1)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지하철 속보 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실시간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 알림</a:t>
            </a:r>
            <a:endParaRPr lang="ko-KR" altLang="en-US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FE21B3-8582-6FEE-C058-608AED0CE01C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4B721D-E6E6-7EF9-E7EE-2E55ECB57CEF}"/>
              </a:ext>
            </a:extLst>
          </p:cNvPr>
          <p:cNvGrpSpPr/>
          <p:nvPr/>
        </p:nvGrpSpPr>
        <p:grpSpPr>
          <a:xfrm>
            <a:off x="483594" y="2616189"/>
            <a:ext cx="11230332" cy="3893011"/>
            <a:chOff x="458610" y="2741107"/>
            <a:chExt cx="11230332" cy="3893011"/>
          </a:xfrm>
        </p:grpSpPr>
        <p:pic>
          <p:nvPicPr>
            <p:cNvPr id="4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7D1E6AE-2057-DC1B-FEDD-02C431B2A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7956" y="2742502"/>
              <a:ext cx="4480986" cy="388477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6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1F5F3DA3-0424-0F96-8BB0-9B8FDD476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610" y="2741952"/>
              <a:ext cx="3954152" cy="389132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20" name="그림 2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8C53A0-653D-A402-740F-75B7475A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2098" y="2741107"/>
              <a:ext cx="3725179" cy="389301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72D7E7-39A1-DE28-1B32-421C56432889}"/>
              </a:ext>
            </a:extLst>
          </p:cNvPr>
          <p:cNvSpPr/>
          <p:nvPr/>
        </p:nvSpPr>
        <p:spPr>
          <a:xfrm>
            <a:off x="2274485" y="1528520"/>
            <a:ext cx="7641626" cy="69422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2000" b="1" dirty="0">
                <a:solidFill>
                  <a:srgbClr val="FFFF00"/>
                </a:solidFill>
                <a:latin typeface="SUIT" pitchFamily="2" charset="-127"/>
                <a:ea typeface="SUIT" pitchFamily="2" charset="-127"/>
              </a:rPr>
              <a:t>실시간으로 업데이트되는 정보들을 카카오톡 메시지로 전송</a:t>
            </a:r>
            <a:endParaRPr lang="ko-KR" sz="20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02B90-F683-E135-F8AE-D03FC855EAD7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지하철 속보 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뉴스 검색  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541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5ACA2F5-DBEC-9B42-473A-32D117F7FD69}"/>
              </a:ext>
            </a:extLst>
          </p:cNvPr>
          <p:cNvSpPr/>
          <p:nvPr/>
        </p:nvSpPr>
        <p:spPr>
          <a:xfrm>
            <a:off x="1006202" y="5035482"/>
            <a:ext cx="3411589" cy="1406899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500" b="1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카카오 API - 메시지 전송</a:t>
            </a:r>
            <a:endParaRPr 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메시지를 전송하고 </a:t>
            </a:r>
            <a:r>
              <a:rPr lang="ko-KR" sz="1500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DB에</a:t>
            </a:r>
            <a:r>
              <a:rPr lang="ko-KR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저장</a:t>
            </a: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</p:txBody>
      </p:sp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</a:t>
            </a:r>
            <a:r>
              <a:rPr lang="ko-KR" sz="2800" b="1" dirty="0">
                <a:latin typeface="SUIT" pitchFamily="2" charset="-127"/>
                <a:ea typeface="SUIT" pitchFamily="2" charset="-127"/>
              </a:rPr>
              <a:t>(1)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지하철 속보 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실시간 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알림</a:t>
            </a:r>
            <a:endParaRPr lang="ko-KR" altLang="en-US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8C5DDB-65C7-BE8F-6F3A-A3E2A0DFD0AC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4883BDD-137B-048E-A1C3-C5B071BFD152}"/>
              </a:ext>
            </a:extLst>
          </p:cNvPr>
          <p:cNvSpPr/>
          <p:nvPr/>
        </p:nvSpPr>
        <p:spPr>
          <a:xfrm>
            <a:off x="834915" y="2255579"/>
            <a:ext cx="3754164" cy="1285896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실시간</a:t>
            </a:r>
            <a:r>
              <a:rPr lang="ko-KR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지하철 속보 자동 수집</a:t>
            </a:r>
            <a:endParaRPr 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속보가 업데이트 되면 카카오 API 호출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F274FB8-24F1-4EE8-4219-E306ABEB215B}"/>
              </a:ext>
            </a:extLst>
          </p:cNvPr>
          <p:cNvSpPr/>
          <p:nvPr/>
        </p:nvSpPr>
        <p:spPr>
          <a:xfrm>
            <a:off x="2265454" y="3773423"/>
            <a:ext cx="874888" cy="1030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A71422-033E-E4C8-9DA0-9A06D6767E91}"/>
              </a:ext>
            </a:extLst>
          </p:cNvPr>
          <p:cNvGrpSpPr/>
          <p:nvPr/>
        </p:nvGrpSpPr>
        <p:grpSpPr>
          <a:xfrm>
            <a:off x="6426664" y="2257777"/>
            <a:ext cx="4930421" cy="4324727"/>
            <a:chOff x="6389511" y="2257777"/>
            <a:chExt cx="4930421" cy="4324727"/>
          </a:xfrm>
        </p:grpSpPr>
        <p:pic>
          <p:nvPicPr>
            <p:cNvPr id="6" name="그림 6" descr="테이블이(가) 표시된 사진&#10;&#10;자동 생성된 설명">
              <a:extLst>
                <a:ext uri="{FF2B5EF4-FFF2-40B4-BE49-F238E27FC236}">
                  <a16:creationId xmlns:a16="http://schemas.microsoft.com/office/drawing/2014/main" id="{DF5CF3D2-4FD5-4C7B-38FD-2E1D3DB45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9511" y="3013049"/>
              <a:ext cx="4930421" cy="3569455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016B041-3C0B-D15A-7865-95E6A198A399}"/>
                </a:ext>
              </a:extLst>
            </p:cNvPr>
            <p:cNvSpPr/>
            <p:nvPr/>
          </p:nvSpPr>
          <p:spPr>
            <a:xfrm>
              <a:off x="6392332" y="2257777"/>
              <a:ext cx="4924778" cy="649112"/>
            </a:xfrm>
            <a:prstGeom prst="round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HEROKU WEB DB 연동</a:t>
              </a:r>
            </a:p>
          </p:txBody>
        </p:sp>
      </p:grp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F71C5B9-358F-27A6-0DF7-92CD199BFE5A}"/>
              </a:ext>
            </a:extLst>
          </p:cNvPr>
          <p:cNvSpPr/>
          <p:nvPr/>
        </p:nvSpPr>
        <p:spPr>
          <a:xfrm rot="16200000">
            <a:off x="5149410" y="5276767"/>
            <a:ext cx="606778" cy="903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81D4D-18ED-2506-71B0-1812695D67FF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지하철 속보 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뉴스 검색  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391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04122E-ED0F-E4C1-5134-D36E29D1AABD}"/>
              </a:ext>
            </a:extLst>
          </p:cNvPr>
          <p:cNvSpPr/>
          <p:nvPr/>
        </p:nvSpPr>
        <p:spPr>
          <a:xfrm>
            <a:off x="3909936" y="2760688"/>
            <a:ext cx="4372132" cy="3984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7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3FBE153-BAC7-23B6-3808-68A2E4EE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2788838"/>
            <a:ext cx="4323644" cy="3929962"/>
          </a:xfrm>
          <a:prstGeom prst="rect">
            <a:avLst/>
          </a:prstGeom>
        </p:spPr>
      </p:pic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내용(2)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지하철 속보 검색 </a:t>
            </a:r>
            <a:endParaRPr lang="ko-KR" altLang="en-US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8C5DDB-65C7-BE8F-6F3A-A3E2A0DFD0AC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ECC38F2-864E-992C-BAA2-BD95A24709A2}"/>
              </a:ext>
            </a:extLst>
          </p:cNvPr>
          <p:cNvSpPr/>
          <p:nvPr/>
        </p:nvSpPr>
        <p:spPr>
          <a:xfrm>
            <a:off x="2062125" y="1840815"/>
            <a:ext cx="8203756" cy="69422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FFFF00"/>
                </a:solidFill>
                <a:latin typeface="SUIT" pitchFamily="2" charset="-127"/>
                <a:ea typeface="SUIT" pitchFamily="2" charset="-127"/>
              </a:rPr>
              <a:t>실시간 알림과 더불어 현재 날짜의 지하철 속보를 검색할 수 있음</a:t>
            </a:r>
            <a:endParaRPr lang="ko-KR" altLang="en-US" sz="2000" dirty="0">
              <a:solidFill>
                <a:srgbClr val="FFFF00"/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A7CA2-91F8-D5B7-0A31-7038C5357597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지하철 속보 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뉴스 검색  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2617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프로젝트 수행 내용(2)  -  </a:t>
            </a:r>
            <a:r>
              <a:rPr lang="ko-KR" sz="2800" dirty="0">
                <a:latin typeface="SUIT" pitchFamily="2" charset="-127"/>
                <a:ea typeface="SUIT" pitchFamily="2" charset="-127"/>
              </a:rPr>
              <a:t>지하철 속보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검색</a:t>
            </a:r>
            <a:r>
              <a:rPr lang="ko-KR" sz="2800" dirty="0">
                <a:latin typeface="SUIT" pitchFamily="2" charset="-127"/>
                <a:ea typeface="SUIT" pitchFamily="2" charset="-127"/>
              </a:rPr>
              <a:t> 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8C5DDB-65C7-BE8F-6F3A-A3E2A0DFD0AC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AF274FB8-24F1-4EE8-4219-E306ABEB215B}"/>
              </a:ext>
            </a:extLst>
          </p:cNvPr>
          <p:cNvSpPr/>
          <p:nvPr/>
        </p:nvSpPr>
        <p:spPr>
          <a:xfrm>
            <a:off x="2116667" y="3330222"/>
            <a:ext cx="874888" cy="1030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A71422-033E-E4C8-9DA0-9A06D6767E91}"/>
              </a:ext>
            </a:extLst>
          </p:cNvPr>
          <p:cNvGrpSpPr/>
          <p:nvPr/>
        </p:nvGrpSpPr>
        <p:grpSpPr>
          <a:xfrm>
            <a:off x="5921963" y="2257777"/>
            <a:ext cx="4930421" cy="4324727"/>
            <a:chOff x="6389511" y="2257777"/>
            <a:chExt cx="4930421" cy="4324727"/>
          </a:xfrm>
        </p:grpSpPr>
        <p:pic>
          <p:nvPicPr>
            <p:cNvPr id="6" name="그림 6" descr="테이블이(가) 표시된 사진&#10;&#10;자동 생성된 설명">
              <a:extLst>
                <a:ext uri="{FF2B5EF4-FFF2-40B4-BE49-F238E27FC236}">
                  <a16:creationId xmlns:a16="http://schemas.microsoft.com/office/drawing/2014/main" id="{DF5CF3D2-4FD5-4C7B-38FD-2E1D3DB45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9511" y="3013049"/>
              <a:ext cx="4930421" cy="3569455"/>
            </a:xfrm>
            <a:prstGeom prst="rect">
              <a:avLst/>
            </a:prstGeom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016B041-3C0B-D15A-7865-95E6A198A399}"/>
                </a:ext>
              </a:extLst>
            </p:cNvPr>
            <p:cNvSpPr/>
            <p:nvPr/>
          </p:nvSpPr>
          <p:spPr>
            <a:xfrm>
              <a:off x="6392332" y="2257777"/>
              <a:ext cx="4924778" cy="649112"/>
            </a:xfrm>
            <a:prstGeom prst="round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2000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HEROKU WEB</a:t>
              </a:r>
              <a:r>
                <a:rPr lang="en-US" altLang="ko-KR" sz="2000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 </a:t>
              </a:r>
              <a:r>
                <a:rPr lang="ko-KR" sz="2000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DB 연동</a:t>
              </a:r>
              <a:endParaRPr lang="ko-KR" sz="2000" dirty="0">
                <a:solidFill>
                  <a:schemeClr val="tx1"/>
                </a:solidFill>
                <a:latin typeface="SUIT" pitchFamily="2" charset="-127"/>
                <a:ea typeface="SUIT" pitchFamily="2" charset="-127"/>
                <a:cs typeface="+mn-lt"/>
              </a:endParaRPr>
            </a:p>
          </p:txBody>
        </p:sp>
      </p:grp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AAB788BF-6AD3-A2CF-FCDC-FD015F651A34}"/>
              </a:ext>
            </a:extLst>
          </p:cNvPr>
          <p:cNvSpPr/>
          <p:nvPr/>
        </p:nvSpPr>
        <p:spPr>
          <a:xfrm rot="5400000">
            <a:off x="4642555" y="4755444"/>
            <a:ext cx="606778" cy="903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F71C5B9-358F-27A6-0DF7-92CD199BFE5A}"/>
              </a:ext>
            </a:extLst>
          </p:cNvPr>
          <p:cNvSpPr/>
          <p:nvPr/>
        </p:nvSpPr>
        <p:spPr>
          <a:xfrm rot="-5400000">
            <a:off x="4713111" y="5517444"/>
            <a:ext cx="606778" cy="903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39264E-D3D2-4492-C1FF-7FDB7E5D66A7}"/>
              </a:ext>
            </a:extLst>
          </p:cNvPr>
          <p:cNvSpPr/>
          <p:nvPr/>
        </p:nvSpPr>
        <p:spPr>
          <a:xfrm>
            <a:off x="1342437" y="2254956"/>
            <a:ext cx="2427111" cy="649112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 속보 발화 입력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985449-B862-6FFB-4AC4-D9EBE7BA75CE}"/>
              </a:ext>
            </a:extLst>
          </p:cNvPr>
          <p:cNvSpPr/>
          <p:nvPr/>
        </p:nvSpPr>
        <p:spPr>
          <a:xfrm>
            <a:off x="874888" y="4995331"/>
            <a:ext cx="3372556" cy="1213558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HEROKU 스킬 서버 연동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오늘의 지하철 속보 발송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28F344-F9EB-D4CF-C28C-791C8730A7A4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지하철 속보 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뉴스 검색  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702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내용(3)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목적지 검색</a:t>
            </a:r>
            <a:endParaRPr lang="ko-KR" altLang="en-US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8DD0C-6A4A-8564-5FAC-3803ED24150F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A41EC93-E8B1-4E9D-8427-96103C95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90" y="2643888"/>
            <a:ext cx="4591755" cy="387033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AA582870-1BA1-F69A-1A6F-CEFA48657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426" y="3222601"/>
            <a:ext cx="4591754" cy="3291464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00953D63-0DFA-4FBA-35E1-D1E0AC0949FE}"/>
              </a:ext>
            </a:extLst>
          </p:cNvPr>
          <p:cNvSpPr/>
          <p:nvPr/>
        </p:nvSpPr>
        <p:spPr>
          <a:xfrm rot="16200000">
            <a:off x="5782781" y="4205110"/>
            <a:ext cx="606778" cy="903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8E77A9F-C68E-CD0F-67DD-DA7E1CDFBD14}"/>
              </a:ext>
            </a:extLst>
          </p:cNvPr>
          <p:cNvSpPr/>
          <p:nvPr/>
        </p:nvSpPr>
        <p:spPr>
          <a:xfrm>
            <a:off x="1605197" y="1640946"/>
            <a:ext cx="8978246" cy="69422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FFFF00"/>
                </a:solidFill>
                <a:latin typeface="SUIT" pitchFamily="2" charset="-127"/>
                <a:ea typeface="SUIT" pitchFamily="2" charset="-127"/>
              </a:rPr>
              <a:t>지하철 사고로 인한 지각에 대비해 다른 경로의 대중교통을 검색할 수 있음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DD8BB-6935-E8C5-F13A-283A324BFFF3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지하철 속보 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목적지 검색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뉴스 검색  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811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내용(3)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목적지 검색</a:t>
            </a:r>
            <a:endParaRPr lang="ko-KR" altLang="en-US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8DD0C-6A4A-8564-5FAC-3803ED24150F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4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0F30AFE6-2A34-B5D1-17BA-9E6B6368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222" y="1456267"/>
            <a:ext cx="2630465" cy="5173133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2F7731F-8061-CDC2-5202-0F079FF07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111" y="1442156"/>
            <a:ext cx="2617713" cy="51731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C2BAC-3A84-DB82-AD94-78B3B0DF6FF5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지하철 속보 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목적지 검색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뉴스 검색  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928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내용(3)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목적지 검색</a:t>
            </a:r>
            <a:endParaRPr lang="ko-KR" altLang="en-US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F8DD0C-6A4A-8564-5FAC-3803ED24150F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1A9E97A-111C-96C2-DB76-1740EF270CAA}"/>
              </a:ext>
            </a:extLst>
          </p:cNvPr>
          <p:cNvSpPr/>
          <p:nvPr/>
        </p:nvSpPr>
        <p:spPr>
          <a:xfrm>
            <a:off x="1634556" y="3894664"/>
            <a:ext cx="2384778" cy="649112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목적지 입력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00D83374-4396-E398-B155-667820449E8A}"/>
              </a:ext>
            </a:extLst>
          </p:cNvPr>
          <p:cNvSpPr/>
          <p:nvPr/>
        </p:nvSpPr>
        <p:spPr>
          <a:xfrm rot="-5400000">
            <a:off x="5143501" y="3704165"/>
            <a:ext cx="874888" cy="1030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C3CD8D-091E-F5F4-1B13-C16B716AC970}"/>
              </a:ext>
            </a:extLst>
          </p:cNvPr>
          <p:cNvGrpSpPr/>
          <p:nvPr/>
        </p:nvGrpSpPr>
        <p:grpSpPr>
          <a:xfrm>
            <a:off x="7317570" y="2568220"/>
            <a:ext cx="3527777" cy="3767666"/>
            <a:chOff x="6561666" y="2568220"/>
            <a:chExt cx="3527777" cy="376766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9388B15-F518-8763-F842-2BBA94E171FE}"/>
                </a:ext>
              </a:extLst>
            </p:cNvPr>
            <p:cNvSpPr/>
            <p:nvPr/>
          </p:nvSpPr>
          <p:spPr>
            <a:xfrm>
              <a:off x="6561666" y="2568220"/>
              <a:ext cx="3527777" cy="3767666"/>
            </a:xfrm>
            <a:prstGeom prst="round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HEROKU 스킬 서버 연동</a:t>
              </a:r>
              <a:endParaRPr lang="en-US" altLang="ko-KR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en-US" altLang="ko-KR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  <a:p>
              <a:pPr algn="ctr"/>
              <a:endPara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C2F317-F4A0-C892-1A62-633A0E5F1AFF}"/>
                </a:ext>
              </a:extLst>
            </p:cNvPr>
            <p:cNvSpPr txBox="1"/>
            <p:nvPr/>
          </p:nvSpPr>
          <p:spPr>
            <a:xfrm>
              <a:off x="6854801" y="3475735"/>
              <a:ext cx="2946739" cy="24006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500" b="1" dirty="0">
                  <a:latin typeface="SUIT" pitchFamily="2" charset="-127"/>
                  <a:ea typeface="SUIT" pitchFamily="2" charset="-127"/>
                </a:rPr>
                <a:t> 목적지 검색</a:t>
              </a:r>
            </a:p>
            <a:p>
              <a:pPr algn="ctr"/>
              <a:r>
                <a:rPr lang="ko-KR" altLang="en-US" sz="1500" dirty="0">
                  <a:latin typeface="SUIT" pitchFamily="2" charset="-127"/>
                  <a:ea typeface="SUIT" pitchFamily="2" charset="-127"/>
                </a:rPr>
                <a:t>입력 받은 값으로</a:t>
              </a:r>
            </a:p>
            <a:p>
              <a:pPr algn="ctr"/>
              <a:r>
                <a:rPr lang="ko-KR" altLang="en-US" sz="1500" dirty="0">
                  <a:latin typeface="SUIT" pitchFamily="2" charset="-127"/>
                  <a:ea typeface="SUIT" pitchFamily="2" charset="-127"/>
                </a:rPr>
                <a:t>카카오 맵 API 호출</a:t>
              </a:r>
            </a:p>
            <a:p>
              <a:pPr algn="ctr"/>
              <a:endParaRPr lang="ko-KR" altLang="en-US" sz="1500" dirty="0">
                <a:latin typeface="SUIT" pitchFamily="2" charset="-127"/>
                <a:ea typeface="SUIT" pitchFamily="2" charset="-127"/>
              </a:endParaRPr>
            </a:p>
            <a:p>
              <a:pPr algn="ctr"/>
              <a:r>
                <a:rPr lang="ko-KR" sz="1500" b="1" dirty="0">
                  <a:latin typeface="SUIT" pitchFamily="2" charset="-127"/>
                  <a:ea typeface="SUIT" pitchFamily="2" charset="-127"/>
                </a:rPr>
                <a:t>카카오 맵 API</a:t>
              </a:r>
              <a:endParaRPr lang="en-US" altLang="ko-KR" sz="1500" dirty="0">
                <a:latin typeface="SUIT" pitchFamily="2" charset="-127"/>
                <a:ea typeface="SUIT" pitchFamily="2" charset="-127"/>
                <a:cs typeface="+mn-lt"/>
              </a:endParaRPr>
            </a:p>
            <a:p>
              <a:pPr algn="ctr"/>
              <a:r>
                <a:rPr lang="ko-KR" sz="1500" dirty="0">
                  <a:latin typeface="SUIT" pitchFamily="2" charset="-127"/>
                  <a:ea typeface="SUIT" pitchFamily="2" charset="-127"/>
                </a:rPr>
                <a:t>입력 받은 목적지를</a:t>
              </a:r>
              <a:r>
                <a:rPr lang="en-US" altLang="ko-KR" sz="1500" dirty="0">
                  <a:latin typeface="SUIT" pitchFamily="2" charset="-127"/>
                  <a:ea typeface="SUIT" pitchFamily="2" charset="-127"/>
                </a:rPr>
                <a:t> </a:t>
              </a:r>
              <a:endParaRPr lang="en-US" altLang="ko-KR" sz="1500" dirty="0">
                <a:latin typeface="SUIT" pitchFamily="2" charset="-127"/>
                <a:ea typeface="SUIT" pitchFamily="2" charset="-127"/>
                <a:cs typeface="+mn-lt"/>
              </a:endParaRPr>
            </a:p>
            <a:p>
              <a:pPr algn="ctr"/>
              <a:r>
                <a:rPr lang="ko-KR" sz="1500" dirty="0">
                  <a:latin typeface="SUIT" pitchFamily="2" charset="-127"/>
                  <a:ea typeface="SUIT" pitchFamily="2" charset="-127"/>
                </a:rPr>
                <a:t>ID 값으로 변환</a:t>
              </a:r>
              <a:r>
                <a:rPr lang="en-US" altLang="ko-KR" sz="1500" dirty="0">
                  <a:latin typeface="SUIT" pitchFamily="2" charset="-127"/>
                  <a:ea typeface="SUIT" pitchFamily="2" charset="-127"/>
                </a:rPr>
                <a:t>.</a:t>
              </a:r>
              <a:endParaRPr lang="ko-KR" sz="1500" dirty="0">
                <a:latin typeface="SUIT" pitchFamily="2" charset="-127"/>
                <a:ea typeface="SUIT" pitchFamily="2" charset="-127"/>
                <a:cs typeface="+mn-lt"/>
              </a:endParaRPr>
            </a:p>
            <a:p>
              <a:pPr algn="ctr"/>
              <a:endParaRPr lang="ko-KR" altLang="en-US" sz="1500" b="1" dirty="0">
                <a:latin typeface="SUIT" pitchFamily="2" charset="-127"/>
                <a:ea typeface="SUIT" pitchFamily="2" charset="-127"/>
              </a:endParaRPr>
            </a:p>
            <a:p>
              <a:pPr algn="ctr"/>
              <a:r>
                <a:rPr lang="ko-KR" altLang="en-US" sz="1500" b="1" dirty="0">
                  <a:latin typeface="SUIT" pitchFamily="2" charset="-127"/>
                  <a:ea typeface="SUIT" pitchFamily="2" charset="-127"/>
                </a:rPr>
                <a:t>목적지 출력</a:t>
              </a:r>
            </a:p>
            <a:p>
              <a:pPr algn="ctr"/>
              <a:r>
                <a:rPr lang="ko-KR" altLang="en-US" sz="1500" dirty="0">
                  <a:latin typeface="SUIT" pitchFamily="2" charset="-127"/>
                  <a:ea typeface="SUIT" pitchFamily="2" charset="-127"/>
                </a:rPr>
                <a:t>목적지 URL 전송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CB3EA6-529D-2C33-EFFA-72A5CDE845FF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지하철 속보 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목적지 검색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뉴스 검색  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221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내용(4)  -  </a:t>
            </a:r>
            <a:r>
              <a:rPr lang="ko-KR" sz="2800" dirty="0">
                <a:latin typeface="SUIT" pitchFamily="2" charset="-127"/>
                <a:ea typeface="SUIT" pitchFamily="2" charset="-127"/>
              </a:rPr>
              <a:t>뉴스 검색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B4A3E3-F401-0E49-C211-870D6F2E65A4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2197B92-5135-E501-0D84-3AF9926E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600" y="3074350"/>
            <a:ext cx="4126088" cy="3079965"/>
          </a:xfrm>
          <a:prstGeom prst="rect">
            <a:avLst/>
          </a:prstGeom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168B852-4DE2-C0B2-21C8-5D1ACB94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421" y="2440924"/>
            <a:ext cx="3085799" cy="435561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74D340C-A231-A82B-00E3-5637E7352610}"/>
              </a:ext>
            </a:extLst>
          </p:cNvPr>
          <p:cNvSpPr/>
          <p:nvPr/>
        </p:nvSpPr>
        <p:spPr>
          <a:xfrm>
            <a:off x="2010881" y="1649517"/>
            <a:ext cx="8191262" cy="69422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FFFF00"/>
                </a:solidFill>
                <a:latin typeface="SUIT" pitchFamily="2" charset="-127"/>
                <a:ea typeface="SUIT" pitchFamily="2" charset="-127"/>
              </a:rPr>
              <a:t>지하철 지연 등의 자세한 정보를 알아보기 위한 실시간 뉴스 검색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3B1118C-0F5A-454A-0FE4-FEEAC972204B}"/>
              </a:ext>
            </a:extLst>
          </p:cNvPr>
          <p:cNvSpPr/>
          <p:nvPr/>
        </p:nvSpPr>
        <p:spPr>
          <a:xfrm rot="16200000">
            <a:off x="6392166" y="4180126"/>
            <a:ext cx="606778" cy="903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0B5D3-1989-173B-90E3-B8E1D687499C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지하철 속보   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뉴스 검색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9970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452515" y="1295399"/>
            <a:ext cx="155030" cy="4593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6D3788-0ACF-8FD6-163B-40614CDC28B0}"/>
              </a:ext>
            </a:extLst>
          </p:cNvPr>
          <p:cNvGrpSpPr/>
          <p:nvPr/>
        </p:nvGrpSpPr>
        <p:grpSpPr>
          <a:xfrm>
            <a:off x="3265301" y="1937582"/>
            <a:ext cx="529458" cy="529458"/>
            <a:chOff x="3787008" y="1937582"/>
            <a:chExt cx="529458" cy="529458"/>
          </a:xfrm>
        </p:grpSpPr>
        <p:sp>
          <p:nvSpPr>
            <p:cNvPr id="5" name="타원 4"/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6" name="도넛 5"/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2948768" y="756745"/>
            <a:ext cx="1206065" cy="5386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126133" y="846740"/>
            <a:ext cx="358663" cy="358663"/>
          </a:xfrm>
          <a:prstGeom prst="ellipse">
            <a:avLst/>
          </a:prstGeom>
          <a:solidFill>
            <a:srgbClr val="FFD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609033" y="846740"/>
            <a:ext cx="358663" cy="358663"/>
          </a:xfrm>
          <a:prstGeom prst="ellipse">
            <a:avLst/>
          </a:prstGeom>
          <a:solidFill>
            <a:srgbClr val="B3D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167BAF-016E-B413-6E0F-53317242A192}"/>
              </a:ext>
            </a:extLst>
          </p:cNvPr>
          <p:cNvSpPr txBox="1"/>
          <p:nvPr/>
        </p:nvSpPr>
        <p:spPr>
          <a:xfrm>
            <a:off x="6668684" y="759350"/>
            <a:ext cx="11183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dist"/>
            <a:r>
              <a:rPr lang="en-US" altLang="ko-KR" sz="3600" b="1" dirty="0" err="1">
                <a:latin typeface="SUIT" pitchFamily="2" charset="-127"/>
                <a:ea typeface="SUIT" pitchFamily="2" charset="-127"/>
              </a:rPr>
              <a:t>목차</a:t>
            </a:r>
            <a:endParaRPr lang="en-US" altLang="ko-KR" sz="3600" b="1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CDFE5B-0AA7-D2BC-C798-5A69E04B4C50}"/>
              </a:ext>
            </a:extLst>
          </p:cNvPr>
          <p:cNvGrpSpPr/>
          <p:nvPr/>
        </p:nvGrpSpPr>
        <p:grpSpPr>
          <a:xfrm>
            <a:off x="3265301" y="3108804"/>
            <a:ext cx="529458" cy="529458"/>
            <a:chOff x="3787008" y="1937582"/>
            <a:chExt cx="529458" cy="52945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685FE18-8021-3AB3-144A-457902C73405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15" name="도넛 5">
              <a:extLst>
                <a:ext uri="{FF2B5EF4-FFF2-40B4-BE49-F238E27FC236}">
                  <a16:creationId xmlns:a16="http://schemas.microsoft.com/office/drawing/2014/main" id="{728FDFE4-7E0B-5653-38EF-5C49512C1182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A5945B-0B18-6F46-8ED3-4E4310E9C6CA}"/>
              </a:ext>
            </a:extLst>
          </p:cNvPr>
          <p:cNvGrpSpPr/>
          <p:nvPr/>
        </p:nvGrpSpPr>
        <p:grpSpPr>
          <a:xfrm>
            <a:off x="3265301" y="4265915"/>
            <a:ext cx="529458" cy="529458"/>
            <a:chOff x="3787008" y="1937582"/>
            <a:chExt cx="529458" cy="52945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ACFC583-21BD-4A32-A4B1-96BBC06183F7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2" name="도넛 5">
              <a:extLst>
                <a:ext uri="{FF2B5EF4-FFF2-40B4-BE49-F238E27FC236}">
                  <a16:creationId xmlns:a16="http://schemas.microsoft.com/office/drawing/2014/main" id="{FA6D2D2D-0003-7C0F-1937-6CFBA25CC27C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08B097-B7A6-F1D0-7434-5C721A23FDCE}"/>
              </a:ext>
            </a:extLst>
          </p:cNvPr>
          <p:cNvGrpSpPr/>
          <p:nvPr/>
        </p:nvGrpSpPr>
        <p:grpSpPr>
          <a:xfrm>
            <a:off x="3265301" y="5550026"/>
            <a:ext cx="529458" cy="529458"/>
            <a:chOff x="3787008" y="1937582"/>
            <a:chExt cx="529458" cy="52945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24C6075-9433-F8F7-118E-02F9CDD45B81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6" name="도넛 5">
              <a:extLst>
                <a:ext uri="{FF2B5EF4-FFF2-40B4-BE49-F238E27FC236}">
                  <a16:creationId xmlns:a16="http://schemas.microsoft.com/office/drawing/2014/main" id="{86838254-5C8B-7544-FA9C-F2A70C704FB7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7B67CBE6-C656-FACA-6DA1-5CFA5225020A}"/>
              </a:ext>
            </a:extLst>
          </p:cNvPr>
          <p:cNvSpPr/>
          <p:nvPr/>
        </p:nvSpPr>
        <p:spPr>
          <a:xfrm>
            <a:off x="5192601" y="1944706"/>
            <a:ext cx="557048" cy="557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1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87E4388-449D-53A1-1BF2-AC7B85D0616C}"/>
              </a:ext>
            </a:extLst>
          </p:cNvPr>
          <p:cNvSpPr/>
          <p:nvPr/>
        </p:nvSpPr>
        <p:spPr>
          <a:xfrm>
            <a:off x="5192601" y="3112003"/>
            <a:ext cx="557048" cy="557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2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51E8F2F-60E3-0696-24B1-6843C07F8AA6}"/>
              </a:ext>
            </a:extLst>
          </p:cNvPr>
          <p:cNvSpPr/>
          <p:nvPr/>
        </p:nvSpPr>
        <p:spPr>
          <a:xfrm>
            <a:off x="5192601" y="4307076"/>
            <a:ext cx="557048" cy="557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3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12EC705-517C-BC10-FBBC-A85033F93F7F}"/>
              </a:ext>
            </a:extLst>
          </p:cNvPr>
          <p:cNvSpPr/>
          <p:nvPr/>
        </p:nvSpPr>
        <p:spPr>
          <a:xfrm>
            <a:off x="5192601" y="5517788"/>
            <a:ext cx="557048" cy="557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4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AC56F-1D52-597E-BD06-A387F08013BE}"/>
              </a:ext>
            </a:extLst>
          </p:cNvPr>
          <p:cNvSpPr txBox="1"/>
          <p:nvPr/>
        </p:nvSpPr>
        <p:spPr>
          <a:xfrm>
            <a:off x="5902655" y="1948210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SUIT" pitchFamily="2" charset="-127"/>
                <a:ea typeface="SUIT" pitchFamily="2" charset="-127"/>
              </a:rPr>
              <a:t>프로젝트 개요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972785-44DB-BB03-60DD-050B2AFD3235}"/>
              </a:ext>
            </a:extLst>
          </p:cNvPr>
          <p:cNvSpPr txBox="1"/>
          <p:nvPr/>
        </p:nvSpPr>
        <p:spPr>
          <a:xfrm>
            <a:off x="5902655" y="3138666"/>
            <a:ext cx="33055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SUIT" pitchFamily="2" charset="-127"/>
                <a:ea typeface="SUIT" pitchFamily="2" charset="-127"/>
              </a:rPr>
              <a:t>프로젝트 수행내용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B7C8A74-D74C-4FBE-0F37-BC9DC198C8B5}"/>
              </a:ext>
            </a:extLst>
          </p:cNvPr>
          <p:cNvSpPr txBox="1"/>
          <p:nvPr/>
        </p:nvSpPr>
        <p:spPr>
          <a:xfrm>
            <a:off x="5902655" y="4336857"/>
            <a:ext cx="3425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SUIT" pitchFamily="2" charset="-127"/>
                <a:ea typeface="SUIT" pitchFamily="2" charset="-127"/>
              </a:rPr>
              <a:t>한계점 및 개선사항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1092741-8241-D122-AC8B-727E247D3D79}"/>
              </a:ext>
            </a:extLst>
          </p:cNvPr>
          <p:cNvSpPr txBox="1"/>
          <p:nvPr/>
        </p:nvSpPr>
        <p:spPr>
          <a:xfrm>
            <a:off x="5973211" y="5518584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latin typeface="SUIT" pitchFamily="2" charset="-127"/>
                <a:ea typeface="SUIT" pitchFamily="2" charset="-127"/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2097967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내용(4)  -  </a:t>
            </a:r>
            <a:r>
              <a:rPr lang="ko-KR" sz="2800" dirty="0">
                <a:latin typeface="SUIT" pitchFamily="2" charset="-127"/>
                <a:ea typeface="SUIT" pitchFamily="2" charset="-127"/>
              </a:rPr>
              <a:t>뉴스 검색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B4A3E3-F401-0E49-C211-870D6F2E65A4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7490F88-7353-906F-16DE-454D71FF9315}"/>
              </a:ext>
            </a:extLst>
          </p:cNvPr>
          <p:cNvSpPr/>
          <p:nvPr/>
        </p:nvSpPr>
        <p:spPr>
          <a:xfrm>
            <a:off x="2116667" y="3259666"/>
            <a:ext cx="874888" cy="1030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5579082-9916-6914-DAB9-AA9F2DF67171}"/>
              </a:ext>
            </a:extLst>
          </p:cNvPr>
          <p:cNvSpPr/>
          <p:nvPr/>
        </p:nvSpPr>
        <p:spPr>
          <a:xfrm>
            <a:off x="5754624" y="1573964"/>
            <a:ext cx="5766816" cy="1428603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HEROKU WEB - 실시간 뉴스기사 저장 DB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네이버 검색 API 활용</a:t>
            </a:r>
            <a:endParaRPr 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지하철 관련 뉴스기사 5분마다 자동저장 </a:t>
            </a: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6A753ADE-C817-3F68-DCFA-72AFF14E071E}"/>
              </a:ext>
            </a:extLst>
          </p:cNvPr>
          <p:cNvSpPr/>
          <p:nvPr/>
        </p:nvSpPr>
        <p:spPr>
          <a:xfrm rot="5400000">
            <a:off x="4642555" y="4755444"/>
            <a:ext cx="606778" cy="903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E37E909-208D-6B25-886E-F3CF14427E0F}"/>
              </a:ext>
            </a:extLst>
          </p:cNvPr>
          <p:cNvSpPr/>
          <p:nvPr/>
        </p:nvSpPr>
        <p:spPr>
          <a:xfrm rot="16200000">
            <a:off x="4713111" y="5517444"/>
            <a:ext cx="606778" cy="903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C9576A-198A-E970-ED35-2EC47D95E5DF}"/>
              </a:ext>
            </a:extLst>
          </p:cNvPr>
          <p:cNvSpPr/>
          <p:nvPr/>
        </p:nvSpPr>
        <p:spPr>
          <a:xfrm>
            <a:off x="1342437" y="2254956"/>
            <a:ext cx="2427111" cy="649112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뉴스 검색 입력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4EF66AA-7DE7-CEB0-92D8-0648EC239633}"/>
              </a:ext>
            </a:extLst>
          </p:cNvPr>
          <p:cNvSpPr/>
          <p:nvPr/>
        </p:nvSpPr>
        <p:spPr>
          <a:xfrm>
            <a:off x="888999" y="4981220"/>
            <a:ext cx="3330223" cy="1368780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ko-KR" altLang="en-US" sz="1500" b="1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HEROKU 스킬 서버 연동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해당 날짜의 뉴스 기사 검색</a:t>
            </a:r>
          </a:p>
          <a:p>
            <a:pPr algn="ctr">
              <a:lnSpc>
                <a:spcPct val="150000"/>
              </a:lnSpc>
            </a:pPr>
            <a:endParaRPr lang="ko-KR" altLang="en-US" sz="1500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</p:txBody>
      </p:sp>
      <p:pic>
        <p:nvPicPr>
          <p:cNvPr id="23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3387AEF4-55D4-D3EF-4983-F14500D87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067" y="3323748"/>
            <a:ext cx="6369755" cy="3357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3B15CA-DE4F-4CAA-D328-1D668C24E6BD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지하철 속보   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뉴스 검색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간편 지연 증명서  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641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내용(5)  </a:t>
            </a:r>
            <a:r>
              <a:rPr lang="en-US" altLang="en-US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</a:t>
            </a:r>
            <a:r>
              <a:rPr lang="ko-KR" sz="2800" dirty="0">
                <a:latin typeface="SUIT" pitchFamily="2" charset="-127"/>
                <a:ea typeface="SUIT" pitchFamily="2" charset="-127"/>
              </a:rPr>
              <a:t>간편지연증명서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BE7B26-AE53-3D4B-285B-D1AD250438B0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8278CC-A6C7-459A-8AB5-4AD9C0D26B55}"/>
              </a:ext>
            </a:extLst>
          </p:cNvPr>
          <p:cNvGrpSpPr/>
          <p:nvPr/>
        </p:nvGrpSpPr>
        <p:grpSpPr>
          <a:xfrm>
            <a:off x="7561705" y="2673245"/>
            <a:ext cx="2923082" cy="4134787"/>
            <a:chOff x="7907311" y="1474032"/>
            <a:chExt cx="3260360" cy="508416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0CFCB2E-5C6A-42D5-E928-C46B0FCC9D88}"/>
                </a:ext>
              </a:extLst>
            </p:cNvPr>
            <p:cNvSpPr/>
            <p:nvPr/>
          </p:nvSpPr>
          <p:spPr>
            <a:xfrm flipV="1">
              <a:off x="7907311" y="1474032"/>
              <a:ext cx="3260360" cy="508416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pic>
          <p:nvPicPr>
            <p:cNvPr id="2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BEAD97F-6870-D789-02FE-6ADC2DA58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0305" y="1519189"/>
              <a:ext cx="3158305" cy="4989688"/>
            </a:xfrm>
            <a:prstGeom prst="rect">
              <a:avLst/>
            </a:prstGeom>
          </p:spPr>
        </p:pic>
      </p:grp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A770EF9-014C-7116-72E4-BDBABC0FA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213" y="2780922"/>
            <a:ext cx="3773310" cy="380145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58C066-B5CD-6A70-E8A5-03204E3E7E76}"/>
              </a:ext>
            </a:extLst>
          </p:cNvPr>
          <p:cNvSpPr/>
          <p:nvPr/>
        </p:nvSpPr>
        <p:spPr>
          <a:xfrm>
            <a:off x="2891852" y="1711376"/>
            <a:ext cx="6404935" cy="69422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rgbClr val="FFFF00"/>
                </a:solidFill>
                <a:latin typeface="SUIT" pitchFamily="2" charset="-127"/>
                <a:ea typeface="SUIT" pitchFamily="2" charset="-127"/>
              </a:rPr>
              <a:t>지하철 지연에 대한 증명서 발급 서비스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40FBE29-FCA1-1D86-1AB3-231858A8E659}"/>
              </a:ext>
            </a:extLst>
          </p:cNvPr>
          <p:cNvSpPr/>
          <p:nvPr/>
        </p:nvSpPr>
        <p:spPr>
          <a:xfrm rot="16200000">
            <a:off x="6170027" y="4292552"/>
            <a:ext cx="606778" cy="903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41FE8-DEB3-C50C-3DD7-CAE08F457CC8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지하철 속보   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뉴스 검색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간편 지연 증명서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002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내용(5)  </a:t>
            </a:r>
            <a:r>
              <a:rPr lang="en-US" altLang="en-US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</a:t>
            </a:r>
            <a:r>
              <a:rPr lang="ko-KR" sz="2800" dirty="0">
                <a:latin typeface="SUIT" pitchFamily="2" charset="-127"/>
                <a:ea typeface="SUIT" pitchFamily="2" charset="-127"/>
              </a:rPr>
              <a:t>간편지연증명서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BE7B26-AE53-3D4B-285B-D1AD250438B0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D60150B-5102-BDD8-A8E5-9978344F08F9}"/>
              </a:ext>
            </a:extLst>
          </p:cNvPr>
          <p:cNvSpPr/>
          <p:nvPr/>
        </p:nvSpPr>
        <p:spPr>
          <a:xfrm>
            <a:off x="1655704" y="3513665"/>
            <a:ext cx="2384778" cy="649112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증명서 발화 입력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F0D7928-263C-9F2D-B62A-A5B4BB5867E7}"/>
              </a:ext>
            </a:extLst>
          </p:cNvPr>
          <p:cNvSpPr/>
          <p:nvPr/>
        </p:nvSpPr>
        <p:spPr>
          <a:xfrm>
            <a:off x="6999111" y="2935109"/>
            <a:ext cx="3894667" cy="1763889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ko-KR" altLang="en-US" b="1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HEROKU 스킬 서버 연동</a:t>
            </a:r>
            <a:endParaRPr 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간편지연증명서 발급 링크 전송</a:t>
            </a:r>
          </a:p>
          <a:p>
            <a:pPr algn="ctr">
              <a:lnSpc>
                <a:spcPct val="150000"/>
              </a:lnSpc>
            </a:pPr>
            <a:endParaRPr lang="ko-KR" altLang="en-US" b="1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79DA9233-23F3-F025-8ADC-E30FF4936318}"/>
              </a:ext>
            </a:extLst>
          </p:cNvPr>
          <p:cNvSpPr/>
          <p:nvPr/>
        </p:nvSpPr>
        <p:spPr>
          <a:xfrm rot="-5400000">
            <a:off x="5136445" y="3287888"/>
            <a:ext cx="874888" cy="103011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80A37E-DA21-8274-0266-B03ECF9A7631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지하철 속보   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뉴스 검색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간편 지연 증명서  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시연영상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3270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8EDF79-BE8D-81B0-1FC6-6363288FDABC}"/>
              </a:ext>
            </a:extLst>
          </p:cNvPr>
          <p:cNvSpPr txBox="1"/>
          <p:nvPr/>
        </p:nvSpPr>
        <p:spPr>
          <a:xfrm>
            <a:off x="3552701" y="2582882"/>
            <a:ext cx="589807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600" dirty="0" err="1">
                <a:solidFill>
                  <a:schemeClr val="bg1"/>
                </a:solidFill>
                <a:latin typeface="SUIT" pitchFamily="2" charset="-127"/>
                <a:ea typeface="SUIT" pitchFamily="2" charset="-127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하이하이</a:t>
            </a:r>
            <a:endParaRPr lang="ko-KR" altLang="en-US" sz="9600" dirty="0">
              <a:solidFill>
                <a:schemeClr val="bg1"/>
              </a:solidFill>
              <a:latin typeface="SUIT" pitchFamily="2" charset="-127"/>
              <a:ea typeface="SUIT" pitchFamily="2" charset="-127"/>
              <a:cs typeface="+mn-lt"/>
            </a:endParaRPr>
          </a:p>
          <a:p>
            <a:pPr algn="l"/>
            <a:r>
              <a:rPr lang="ko-KR" altLang="en-US" sz="9600" dirty="0" err="1">
                <a:solidFill>
                  <a:schemeClr val="bg1"/>
                </a:solidFill>
                <a:latin typeface="SUIT" pitchFamily="2" charset="-127"/>
                <a:ea typeface="SUIT" pitchFamily="2" charset="-127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하이하이</a:t>
            </a:r>
            <a:endParaRPr lang="ko-KR" altLang="en-US" sz="9600" dirty="0">
              <a:solidFill>
                <a:schemeClr val="bg1"/>
              </a:solidFill>
              <a:latin typeface="SUIT" pitchFamily="2" charset="-127"/>
              <a:ea typeface="SUIT" pitchFamily="2" charset="-127"/>
            </a:endParaRPr>
          </a:p>
        </p:txBody>
      </p:sp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913067A-482B-3307-877A-01F41EA052F3}"/>
              </a:ext>
            </a:extLst>
          </p:cNvPr>
          <p:cNvSpPr/>
          <p:nvPr/>
        </p:nvSpPr>
        <p:spPr>
          <a:xfrm>
            <a:off x="3552701" y="2107870"/>
            <a:ext cx="5047012" cy="37407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02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수행 내용  </a:t>
            </a:r>
            <a:r>
              <a:rPr lang="en-US" altLang="en-US" sz="2800" b="1" dirty="0">
                <a:latin typeface="SUIT" pitchFamily="2" charset="-127"/>
                <a:ea typeface="SUIT" pitchFamily="2" charset="-127"/>
              </a:rPr>
              <a:t>-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시연</a:t>
            </a:r>
            <a:r>
              <a:rPr lang="ko-KR" altLang="en-US" sz="2800" dirty="0">
                <a:latin typeface="SUIT" pitchFamily="2" charset="-127"/>
                <a:ea typeface="SUIT" pitchFamily="2" charset="-127"/>
                <a:cs typeface="+mn-lt"/>
              </a:rPr>
              <a:t> 영상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F5432F6D-6823-AB18-08BA-F24795B7B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74" y="1133007"/>
            <a:ext cx="5716249" cy="57287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4147E2-6C12-281E-8C13-E0D01220D813}"/>
              </a:ext>
            </a:extLst>
          </p:cNvPr>
          <p:cNvSpPr txBox="1"/>
          <p:nvPr/>
        </p:nvSpPr>
        <p:spPr>
          <a:xfrm>
            <a:off x="3146962" y="6182056"/>
            <a:ext cx="5898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dirty="0">
                <a:latin typeface="SUIT" pitchFamily="2" charset="-127"/>
                <a:ea typeface="SUIT" pitchFamily="2" charset="-127"/>
                <a:cs typeface="+mn-lt"/>
                <a:hlinkClick r:id="rId5"/>
              </a:rPr>
              <a:t>https://www.youtube.com/watch?v=TVT5QuFyewY</a:t>
            </a:r>
            <a:endParaRPr 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E56F04-B0FD-6B94-7E44-CB53193BB774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7C856-8D49-8B25-CF40-38648CB192A6}"/>
              </a:ext>
            </a:extLst>
          </p:cNvPr>
          <p:cNvSpPr txBox="1"/>
          <p:nvPr/>
        </p:nvSpPr>
        <p:spPr>
          <a:xfrm>
            <a:off x="5522976" y="239888"/>
            <a:ext cx="63810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Flow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</a:t>
            </a:r>
            <a:r>
              <a:rPr lang="ko-KR" sz="1400" dirty="0" err="1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Chart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지하철 속보   |  </a:t>
            </a:r>
            <a:r>
              <a:rPr lang="ko-KR" sz="1400" dirty="0">
                <a:solidFill>
                  <a:srgbClr val="A6A6A6"/>
                </a:solidFill>
                <a:latin typeface="SUIT" pitchFamily="2" charset="-127"/>
                <a:ea typeface="SUIT" pitchFamily="2" charset="-127"/>
              </a:rPr>
              <a:t>목적지 검색</a:t>
            </a:r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뉴스 검색  |  간편 지연 증명서  |  </a:t>
            </a:r>
            <a:r>
              <a:rPr lang="ko-KR" sz="1400" dirty="0">
                <a:latin typeface="SUIT" pitchFamily="2" charset="-127"/>
                <a:ea typeface="SUIT" pitchFamily="2" charset="-127"/>
              </a:rPr>
              <a:t>시연영상</a:t>
            </a:r>
            <a:endParaRPr lang="ko-KR" sz="1400" dirty="0"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4969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452515" y="1295399"/>
            <a:ext cx="155030" cy="4593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6D3788-0ACF-8FD6-163B-40614CDC28B0}"/>
              </a:ext>
            </a:extLst>
          </p:cNvPr>
          <p:cNvGrpSpPr/>
          <p:nvPr/>
        </p:nvGrpSpPr>
        <p:grpSpPr>
          <a:xfrm>
            <a:off x="3265301" y="1937582"/>
            <a:ext cx="529458" cy="529458"/>
            <a:chOff x="3787008" y="1937582"/>
            <a:chExt cx="529458" cy="529458"/>
          </a:xfrm>
        </p:grpSpPr>
        <p:sp>
          <p:nvSpPr>
            <p:cNvPr id="5" name="타원 4"/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6" name="도넛 5"/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2948768" y="756745"/>
            <a:ext cx="1206065" cy="5386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126133" y="846740"/>
            <a:ext cx="358663" cy="358663"/>
          </a:xfrm>
          <a:prstGeom prst="ellipse">
            <a:avLst/>
          </a:prstGeom>
          <a:solidFill>
            <a:srgbClr val="FFD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609033" y="846740"/>
            <a:ext cx="358663" cy="358663"/>
          </a:xfrm>
          <a:prstGeom prst="ellipse">
            <a:avLst/>
          </a:prstGeom>
          <a:solidFill>
            <a:srgbClr val="B3D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CDFE5B-0AA7-D2BC-C798-5A69E04B4C50}"/>
              </a:ext>
            </a:extLst>
          </p:cNvPr>
          <p:cNvGrpSpPr/>
          <p:nvPr/>
        </p:nvGrpSpPr>
        <p:grpSpPr>
          <a:xfrm>
            <a:off x="3265301" y="3108804"/>
            <a:ext cx="529458" cy="529458"/>
            <a:chOff x="3787008" y="1937582"/>
            <a:chExt cx="529458" cy="52945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685FE18-8021-3AB3-144A-457902C73405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15" name="도넛 5">
              <a:extLst>
                <a:ext uri="{FF2B5EF4-FFF2-40B4-BE49-F238E27FC236}">
                  <a16:creationId xmlns:a16="http://schemas.microsoft.com/office/drawing/2014/main" id="{728FDFE4-7E0B-5653-38EF-5C49512C1182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A5945B-0B18-6F46-8ED3-4E4310E9C6CA}"/>
              </a:ext>
            </a:extLst>
          </p:cNvPr>
          <p:cNvGrpSpPr/>
          <p:nvPr/>
        </p:nvGrpSpPr>
        <p:grpSpPr>
          <a:xfrm>
            <a:off x="3265301" y="4265915"/>
            <a:ext cx="529458" cy="529458"/>
            <a:chOff x="3787008" y="1937582"/>
            <a:chExt cx="529458" cy="52945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ACFC583-21BD-4A32-A4B1-96BBC06183F7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2" name="도넛 5">
              <a:extLst>
                <a:ext uri="{FF2B5EF4-FFF2-40B4-BE49-F238E27FC236}">
                  <a16:creationId xmlns:a16="http://schemas.microsoft.com/office/drawing/2014/main" id="{FA6D2D2D-0003-7C0F-1937-6CFBA25CC27C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08B097-B7A6-F1D0-7434-5C721A23FDCE}"/>
              </a:ext>
            </a:extLst>
          </p:cNvPr>
          <p:cNvGrpSpPr/>
          <p:nvPr/>
        </p:nvGrpSpPr>
        <p:grpSpPr>
          <a:xfrm>
            <a:off x="3265301" y="5550026"/>
            <a:ext cx="529458" cy="529458"/>
            <a:chOff x="3787008" y="1937582"/>
            <a:chExt cx="529458" cy="52945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24C6075-9433-F8F7-118E-02F9CDD45B81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6" name="도넛 5">
              <a:extLst>
                <a:ext uri="{FF2B5EF4-FFF2-40B4-BE49-F238E27FC236}">
                  <a16:creationId xmlns:a16="http://schemas.microsoft.com/office/drawing/2014/main" id="{86838254-5C8B-7544-FA9C-F2A70C704FB7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BA57ABEF-238C-842D-A656-0F70815BCD5A}"/>
              </a:ext>
            </a:extLst>
          </p:cNvPr>
          <p:cNvSpPr/>
          <p:nvPr/>
        </p:nvSpPr>
        <p:spPr>
          <a:xfrm>
            <a:off x="5192601" y="1944706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1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831268-7D41-74CA-77CB-B87DCF609A1E}"/>
              </a:ext>
            </a:extLst>
          </p:cNvPr>
          <p:cNvSpPr/>
          <p:nvPr/>
        </p:nvSpPr>
        <p:spPr>
          <a:xfrm>
            <a:off x="5192601" y="3112003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2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76D72B-591A-18C5-7093-3EB958476A0F}"/>
              </a:ext>
            </a:extLst>
          </p:cNvPr>
          <p:cNvSpPr/>
          <p:nvPr/>
        </p:nvSpPr>
        <p:spPr>
          <a:xfrm>
            <a:off x="5192601" y="4307076"/>
            <a:ext cx="557048" cy="557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3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D2ABFC4-8676-6FA2-744E-5B4FA8340B33}"/>
              </a:ext>
            </a:extLst>
          </p:cNvPr>
          <p:cNvSpPr/>
          <p:nvPr/>
        </p:nvSpPr>
        <p:spPr>
          <a:xfrm>
            <a:off x="5192601" y="5517788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4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6D7CB-2C4A-5624-DDE7-09A673171475}"/>
              </a:ext>
            </a:extLst>
          </p:cNvPr>
          <p:cNvSpPr txBox="1"/>
          <p:nvPr/>
        </p:nvSpPr>
        <p:spPr>
          <a:xfrm>
            <a:off x="5902655" y="1948210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SUIT" pitchFamily="2" charset="-127"/>
                <a:ea typeface="SUIT" pitchFamily="2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C5B8FE-5623-254D-9FEA-A297690F94AD}"/>
              </a:ext>
            </a:extLst>
          </p:cNvPr>
          <p:cNvSpPr txBox="1"/>
          <p:nvPr/>
        </p:nvSpPr>
        <p:spPr>
          <a:xfrm>
            <a:off x="5902655" y="3138666"/>
            <a:ext cx="33055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SUIT" pitchFamily="2" charset="-127"/>
                <a:ea typeface="SUIT" pitchFamily="2" charset="-127"/>
              </a:rPr>
              <a:t>프로젝트 수행내용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C215E-31C2-4821-C0E8-01B348742128}"/>
              </a:ext>
            </a:extLst>
          </p:cNvPr>
          <p:cNvSpPr txBox="1"/>
          <p:nvPr/>
        </p:nvSpPr>
        <p:spPr>
          <a:xfrm>
            <a:off x="5902655" y="4336857"/>
            <a:ext cx="3425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한계점 및 개선사항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60494-8523-66B7-78F2-647A5869CD38}"/>
              </a:ext>
            </a:extLst>
          </p:cNvPr>
          <p:cNvSpPr txBox="1"/>
          <p:nvPr/>
        </p:nvSpPr>
        <p:spPr>
          <a:xfrm>
            <a:off x="5973211" y="5518584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1466341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한계점 및 개선사항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한계점(1)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AEAD60-D8A4-BE36-C3AC-872698B661EC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E0384-8301-B87C-2959-EBF8F79AA4B6}"/>
              </a:ext>
            </a:extLst>
          </p:cNvPr>
          <p:cNvSpPr txBox="1"/>
          <p:nvPr/>
        </p:nvSpPr>
        <p:spPr>
          <a:xfrm>
            <a:off x="10416032" y="239888"/>
            <a:ext cx="1519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한계점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  |  시행착오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16A52D-EEE2-317C-1AD2-6F252A34CC45}"/>
              </a:ext>
            </a:extLst>
          </p:cNvPr>
          <p:cNvSpPr/>
          <p:nvPr/>
        </p:nvSpPr>
        <p:spPr>
          <a:xfrm>
            <a:off x="2748197" y="1664878"/>
            <a:ext cx="6694450" cy="649112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사고속보 API 제공신청 거부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8D8BB87-F59C-B1A9-FBFA-5F3169B4EFDA}"/>
              </a:ext>
            </a:extLst>
          </p:cNvPr>
          <p:cNvGrpSpPr/>
          <p:nvPr/>
        </p:nvGrpSpPr>
        <p:grpSpPr>
          <a:xfrm>
            <a:off x="1049311" y="2523344"/>
            <a:ext cx="9768590" cy="3847474"/>
            <a:chOff x="1049311" y="2523344"/>
            <a:chExt cx="9768590" cy="38474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FB26824-07AF-D57F-8200-18D42F5FA371}"/>
                </a:ext>
              </a:extLst>
            </p:cNvPr>
            <p:cNvSpPr/>
            <p:nvPr/>
          </p:nvSpPr>
          <p:spPr>
            <a:xfrm>
              <a:off x="1049311" y="2523344"/>
              <a:ext cx="9768590" cy="38474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pic>
          <p:nvPicPr>
            <p:cNvPr id="15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6C2F62-6FA9-0506-E96C-9DB47A681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4269" y="2588737"/>
              <a:ext cx="9663658" cy="3716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003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한계점 및 개선사항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한계점(1)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AEAD60-D8A4-BE36-C3AC-872698B661EC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A1E0D22-C8EF-AB4E-27CE-87521A1CA4D9}"/>
              </a:ext>
            </a:extLst>
          </p:cNvPr>
          <p:cNvSpPr/>
          <p:nvPr/>
        </p:nvSpPr>
        <p:spPr>
          <a:xfrm>
            <a:off x="1008931" y="2601311"/>
            <a:ext cx="4718545" cy="33503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지하철 사고속보 </a:t>
            </a:r>
            <a:r>
              <a:rPr lang="ko-KR" altLang="en-US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API를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 얻어오기 위해</a:t>
            </a:r>
          </a:p>
          <a:p>
            <a:pPr algn="ctr">
              <a:lnSpc>
                <a:spcPct val="150000"/>
              </a:lnSpc>
            </a:pPr>
            <a:r>
              <a:rPr lang="ko-KR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서울안전누리 사이트에서 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11월12일 제공신청서를 작성하였으나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공공데이터 제공 거부당함(11/25)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1963B7A8-D4DE-ADA7-8955-21D0756AD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68" y="3882989"/>
            <a:ext cx="582119" cy="66956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4FA2516-E136-9670-8210-0F3DC8F82980}"/>
              </a:ext>
            </a:extLst>
          </p:cNvPr>
          <p:cNvSpPr/>
          <p:nvPr/>
        </p:nvSpPr>
        <p:spPr>
          <a:xfrm>
            <a:off x="6905062" y="2605527"/>
            <a:ext cx="4256347" cy="33503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지하철 사고 속보 데이터는 </a:t>
            </a:r>
            <a:endParaRPr lang="en-US" alt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API를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사용하지 않고 </a:t>
            </a:r>
            <a:r>
              <a:rPr lang="ko-KR" altLang="en-US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웹크롤링으로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진행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8EDA6-593B-94D2-B50F-9FB0AE9F8C30}"/>
              </a:ext>
            </a:extLst>
          </p:cNvPr>
          <p:cNvSpPr txBox="1"/>
          <p:nvPr/>
        </p:nvSpPr>
        <p:spPr>
          <a:xfrm>
            <a:off x="10416032" y="239888"/>
            <a:ext cx="1519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한계점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  |  시행착오</a:t>
            </a:r>
          </a:p>
        </p:txBody>
      </p:sp>
    </p:spTree>
    <p:extLst>
      <p:ext uri="{BB962C8B-B14F-4D97-AF65-F5344CB8AC3E}">
        <p14:creationId xmlns:p14="http://schemas.microsoft.com/office/powerpoint/2010/main" val="190250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한계점 및 개선사항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한계점</a:t>
            </a:r>
            <a:r>
              <a:rPr lang="ko-KR" sz="2800" dirty="0">
                <a:latin typeface="SUIT" pitchFamily="2" charset="-127"/>
                <a:ea typeface="SUIT" pitchFamily="2" charset="-127"/>
              </a:rPr>
              <a:t>(</a:t>
            </a:r>
            <a:r>
              <a:rPr lang="en-US" altLang="ko-KR" sz="2800" dirty="0">
                <a:latin typeface="SUIT" pitchFamily="2" charset="-127"/>
                <a:ea typeface="SUIT" pitchFamily="2" charset="-127"/>
              </a:rPr>
              <a:t>2</a:t>
            </a:r>
            <a:r>
              <a:rPr lang="ko-KR" sz="2800" dirty="0">
                <a:latin typeface="SUIT" pitchFamily="2" charset="-127"/>
                <a:ea typeface="SUIT" pitchFamily="2" charset="-127"/>
              </a:rPr>
              <a:t>)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AEAD60-D8A4-BE36-C3AC-872698B661EC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486E082-13CF-C3C7-074A-D5C534A5C842}"/>
              </a:ext>
            </a:extLst>
          </p:cNvPr>
          <p:cNvSpPr/>
          <p:nvPr/>
        </p:nvSpPr>
        <p:spPr>
          <a:xfrm>
            <a:off x="7956636" y="3175358"/>
            <a:ext cx="4186718" cy="31731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챗봇으로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메시지를 보내려면</a:t>
            </a:r>
            <a:endParaRPr 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비즈니스 인증신청 필요</a:t>
            </a:r>
            <a:endParaRPr lang="en-US" alt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사업자 등록증이 필요함</a:t>
            </a:r>
            <a:endParaRPr lang="en-US" alt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비즈니스 인증하면 실제 알림 가능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E743B4F-2140-2AE7-B7B5-71F850337E4D}"/>
              </a:ext>
            </a:extLst>
          </p:cNvPr>
          <p:cNvSpPr/>
          <p:nvPr/>
        </p:nvSpPr>
        <p:spPr>
          <a:xfrm>
            <a:off x="9858454" y="4279155"/>
            <a:ext cx="383082" cy="38794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2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409EBC4-3385-15EC-8A2C-E8C7B3AC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5" y="3146904"/>
            <a:ext cx="7555088" cy="317821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E5A616-EB19-E9E7-5C5C-B7EECCC35F15}"/>
              </a:ext>
            </a:extLst>
          </p:cNvPr>
          <p:cNvCxnSpPr/>
          <p:nvPr/>
        </p:nvCxnSpPr>
        <p:spPr>
          <a:xfrm flipV="1">
            <a:off x="272080" y="5889317"/>
            <a:ext cx="5198624" cy="12075"/>
          </a:xfrm>
          <a:prstGeom prst="straightConnector1">
            <a:avLst/>
          </a:prstGeom>
          <a:ln w="57150">
            <a:solidFill>
              <a:srgbClr val="FFFF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7B1525-7ABA-01F7-CAD7-C5A25D4A4F0F}"/>
              </a:ext>
            </a:extLst>
          </p:cNvPr>
          <p:cNvSpPr/>
          <p:nvPr/>
        </p:nvSpPr>
        <p:spPr>
          <a:xfrm>
            <a:off x="137410" y="3048000"/>
            <a:ext cx="7507573" cy="3322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4B1AAD-E990-E3F0-6D6F-94F3C9C953F6}"/>
              </a:ext>
            </a:extLst>
          </p:cNvPr>
          <p:cNvSpPr/>
          <p:nvPr/>
        </p:nvSpPr>
        <p:spPr>
          <a:xfrm>
            <a:off x="3172918" y="1802289"/>
            <a:ext cx="5845007" cy="661603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챗봇에서</a:t>
            </a:r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메시지를 보내려면 사업자 등록 필요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FDC23F48-DAB4-9BEF-3223-EAC08D284207}"/>
              </a:ext>
            </a:extLst>
          </p:cNvPr>
          <p:cNvSpPr/>
          <p:nvPr/>
        </p:nvSpPr>
        <p:spPr>
          <a:xfrm>
            <a:off x="9858454" y="5125961"/>
            <a:ext cx="383082" cy="38794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BE9CA-F6C6-D118-2877-A09EBD26A4E9}"/>
              </a:ext>
            </a:extLst>
          </p:cNvPr>
          <p:cNvSpPr txBox="1"/>
          <p:nvPr/>
        </p:nvSpPr>
        <p:spPr>
          <a:xfrm>
            <a:off x="10416032" y="239888"/>
            <a:ext cx="1519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한계점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  |  시행착오</a:t>
            </a:r>
          </a:p>
        </p:txBody>
      </p:sp>
    </p:spTree>
    <p:extLst>
      <p:ext uri="{BB962C8B-B14F-4D97-AF65-F5344CB8AC3E}">
        <p14:creationId xmlns:p14="http://schemas.microsoft.com/office/powerpoint/2010/main" val="3662350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한계점 및 개선사항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시행 착오(1)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B2D65B-9AAE-0098-2532-5455899D3911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323ACDF-81F4-C63E-C02E-FC62BF5C9173}"/>
              </a:ext>
            </a:extLst>
          </p:cNvPr>
          <p:cNvSpPr/>
          <p:nvPr/>
        </p:nvSpPr>
        <p:spPr>
          <a:xfrm>
            <a:off x="1011836" y="3231866"/>
            <a:ext cx="10164970" cy="241509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사용자에게 2개 이상의 입력 값을 받아 결과를 출력해주는 방식으로 구현해보고 싶었으나,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입력 값이 그대로 증명서에 표기되고 수도권의 모든 노선이 포함되어 있지 않으며 </a:t>
            </a:r>
            <a:b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코레일운영구간만 출력이 가능하였음</a:t>
            </a:r>
            <a:endParaRPr 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5E8906-01A5-B9CD-F697-4D0609E45E9C}"/>
              </a:ext>
            </a:extLst>
          </p:cNvPr>
          <p:cNvSpPr/>
          <p:nvPr/>
        </p:nvSpPr>
        <p:spPr>
          <a:xfrm>
            <a:off x="3728803" y="1802288"/>
            <a:ext cx="4733237" cy="661603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기존에 구현했던 간편지연증명서 기능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4126C-22E4-9DB4-138B-734FC741735B}"/>
              </a:ext>
            </a:extLst>
          </p:cNvPr>
          <p:cNvSpPr txBox="1"/>
          <p:nvPr/>
        </p:nvSpPr>
        <p:spPr>
          <a:xfrm>
            <a:off x="10416032" y="239888"/>
            <a:ext cx="1519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한계점  |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  시행착오</a:t>
            </a:r>
          </a:p>
        </p:txBody>
      </p:sp>
    </p:spTree>
    <p:extLst>
      <p:ext uri="{BB962C8B-B14F-4D97-AF65-F5344CB8AC3E}">
        <p14:creationId xmlns:p14="http://schemas.microsoft.com/office/powerpoint/2010/main" val="233398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한계점 및 개선사항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시행 착오(1)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B2D65B-9AAE-0098-2532-5455899D3911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2858-2E8C-E434-4E7B-9317188015F7}"/>
              </a:ext>
            </a:extLst>
          </p:cNvPr>
          <p:cNvSpPr txBox="1"/>
          <p:nvPr/>
        </p:nvSpPr>
        <p:spPr>
          <a:xfrm>
            <a:off x="623454" y="2476459"/>
            <a:ext cx="242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BA77E8F-3645-8ED2-2B54-305798F7F074}"/>
              </a:ext>
            </a:extLst>
          </p:cNvPr>
          <p:cNvSpPr/>
          <p:nvPr/>
        </p:nvSpPr>
        <p:spPr>
          <a:xfrm>
            <a:off x="3728803" y="1802288"/>
            <a:ext cx="4733237" cy="661603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기존에 구현했던 간편지연증명서 기능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701F29-4250-7C22-7584-C139F1047ACA}"/>
              </a:ext>
            </a:extLst>
          </p:cNvPr>
          <p:cNvGrpSpPr/>
          <p:nvPr/>
        </p:nvGrpSpPr>
        <p:grpSpPr>
          <a:xfrm>
            <a:off x="338317" y="2948654"/>
            <a:ext cx="11503683" cy="3584674"/>
            <a:chOff x="338317" y="2823736"/>
            <a:chExt cx="11503683" cy="3584674"/>
          </a:xfrm>
        </p:grpSpPr>
        <p:pic>
          <p:nvPicPr>
            <p:cNvPr id="6" name="그림 7" descr="테이블이(가) 표시된 사진&#10;&#10;자동 생성된 설명">
              <a:extLst>
                <a:ext uri="{FF2B5EF4-FFF2-40B4-BE49-F238E27FC236}">
                  <a16:creationId xmlns:a16="http://schemas.microsoft.com/office/drawing/2014/main" id="{D3FAECC0-6B25-0FF0-032A-C1AF72A53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317" y="2840031"/>
              <a:ext cx="3117954" cy="3568379"/>
            </a:xfrm>
            <a:prstGeom prst="rect">
              <a:avLst/>
            </a:prstGeom>
          </p:spPr>
        </p:pic>
        <p:pic>
          <p:nvPicPr>
            <p:cNvPr id="8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A3425F3B-5B3D-8B36-9FB2-0EC76FAC7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3252" y="2824793"/>
              <a:ext cx="3588748" cy="1602273"/>
            </a:xfrm>
            <a:prstGeom prst="rect">
              <a:avLst/>
            </a:prstGeom>
          </p:spPr>
        </p:pic>
        <p:pic>
          <p:nvPicPr>
            <p:cNvPr id="4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A88C9D59-2420-CBBB-E936-FAD84A24D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2499" y="2823736"/>
              <a:ext cx="4104804" cy="1592222"/>
            </a:xfrm>
            <a:prstGeom prst="rect">
              <a:avLst/>
            </a:prstGeom>
          </p:spPr>
        </p:pic>
        <p:pic>
          <p:nvPicPr>
            <p:cNvPr id="9" name="그림 11">
              <a:extLst>
                <a:ext uri="{FF2B5EF4-FFF2-40B4-BE49-F238E27FC236}">
                  <a16:creationId xmlns:a16="http://schemas.microsoft.com/office/drawing/2014/main" id="{CE67D209-2C1F-77CF-FA00-00A674180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3875" y="5633170"/>
              <a:ext cx="4192249" cy="313564"/>
            </a:xfrm>
            <a:prstGeom prst="rect">
              <a:avLst/>
            </a:prstGeom>
          </p:spPr>
        </p:pic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DE7AF4AD-C64D-F627-2503-7D91B8F59CAA}"/>
                </a:ext>
              </a:extLst>
            </p:cNvPr>
            <p:cNvSpPr/>
            <p:nvPr/>
          </p:nvSpPr>
          <p:spPr>
            <a:xfrm rot="-5400000">
              <a:off x="3490533" y="3404942"/>
              <a:ext cx="295639" cy="288005"/>
            </a:xfrm>
            <a:prstGeom prst="down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FB41C08C-419A-8B4C-EA0F-B15DDE0B045A}"/>
                </a:ext>
              </a:extLst>
            </p:cNvPr>
            <p:cNvSpPr/>
            <p:nvPr/>
          </p:nvSpPr>
          <p:spPr>
            <a:xfrm rot="-5400000">
              <a:off x="7950106" y="3404941"/>
              <a:ext cx="295639" cy="288005"/>
            </a:xfrm>
            <a:prstGeom prst="down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C3ADE964-3710-0740-F55D-CBC2A6FEC7A5}"/>
                </a:ext>
              </a:extLst>
            </p:cNvPr>
            <p:cNvSpPr/>
            <p:nvPr/>
          </p:nvSpPr>
          <p:spPr>
            <a:xfrm>
              <a:off x="8549713" y="4829006"/>
              <a:ext cx="295639" cy="288005"/>
            </a:xfrm>
            <a:prstGeom prst="down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A0C48B-3FBA-7652-9B45-C8DF2C8BE032}"/>
              </a:ext>
            </a:extLst>
          </p:cNvPr>
          <p:cNvSpPr txBox="1"/>
          <p:nvPr/>
        </p:nvSpPr>
        <p:spPr>
          <a:xfrm>
            <a:off x="10416032" y="239888"/>
            <a:ext cx="1519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한계점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시행착오</a:t>
            </a:r>
          </a:p>
        </p:txBody>
      </p:sp>
    </p:spTree>
    <p:extLst>
      <p:ext uri="{BB962C8B-B14F-4D97-AF65-F5344CB8AC3E}">
        <p14:creationId xmlns:p14="http://schemas.microsoft.com/office/powerpoint/2010/main" val="53592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452515" y="1295399"/>
            <a:ext cx="155030" cy="4593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6D3788-0ACF-8FD6-163B-40614CDC28B0}"/>
              </a:ext>
            </a:extLst>
          </p:cNvPr>
          <p:cNvGrpSpPr/>
          <p:nvPr/>
        </p:nvGrpSpPr>
        <p:grpSpPr>
          <a:xfrm>
            <a:off x="3265301" y="1937582"/>
            <a:ext cx="529458" cy="529458"/>
            <a:chOff x="3787008" y="1937582"/>
            <a:chExt cx="529458" cy="529458"/>
          </a:xfrm>
        </p:grpSpPr>
        <p:sp>
          <p:nvSpPr>
            <p:cNvPr id="5" name="타원 4"/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6" name="도넛 5"/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2948768" y="756745"/>
            <a:ext cx="1206065" cy="5386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126133" y="846740"/>
            <a:ext cx="358663" cy="358663"/>
          </a:xfrm>
          <a:prstGeom prst="ellipse">
            <a:avLst/>
          </a:prstGeom>
          <a:solidFill>
            <a:srgbClr val="FFD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609033" y="846740"/>
            <a:ext cx="358663" cy="358663"/>
          </a:xfrm>
          <a:prstGeom prst="ellipse">
            <a:avLst/>
          </a:prstGeom>
          <a:solidFill>
            <a:srgbClr val="B3D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CDFE5B-0AA7-D2BC-C798-5A69E04B4C50}"/>
              </a:ext>
            </a:extLst>
          </p:cNvPr>
          <p:cNvGrpSpPr/>
          <p:nvPr/>
        </p:nvGrpSpPr>
        <p:grpSpPr>
          <a:xfrm>
            <a:off x="3265301" y="3108804"/>
            <a:ext cx="529458" cy="529458"/>
            <a:chOff x="3787008" y="1937582"/>
            <a:chExt cx="529458" cy="52945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685FE18-8021-3AB3-144A-457902C73405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15" name="도넛 5">
              <a:extLst>
                <a:ext uri="{FF2B5EF4-FFF2-40B4-BE49-F238E27FC236}">
                  <a16:creationId xmlns:a16="http://schemas.microsoft.com/office/drawing/2014/main" id="{728FDFE4-7E0B-5653-38EF-5C49512C1182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A5945B-0B18-6F46-8ED3-4E4310E9C6CA}"/>
              </a:ext>
            </a:extLst>
          </p:cNvPr>
          <p:cNvGrpSpPr/>
          <p:nvPr/>
        </p:nvGrpSpPr>
        <p:grpSpPr>
          <a:xfrm>
            <a:off x="3265301" y="4265915"/>
            <a:ext cx="529458" cy="529458"/>
            <a:chOff x="3787008" y="1937582"/>
            <a:chExt cx="529458" cy="52945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ACFC583-21BD-4A32-A4B1-96BBC06183F7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2" name="도넛 5">
              <a:extLst>
                <a:ext uri="{FF2B5EF4-FFF2-40B4-BE49-F238E27FC236}">
                  <a16:creationId xmlns:a16="http://schemas.microsoft.com/office/drawing/2014/main" id="{FA6D2D2D-0003-7C0F-1937-6CFBA25CC27C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08B097-B7A6-F1D0-7434-5C721A23FDCE}"/>
              </a:ext>
            </a:extLst>
          </p:cNvPr>
          <p:cNvGrpSpPr/>
          <p:nvPr/>
        </p:nvGrpSpPr>
        <p:grpSpPr>
          <a:xfrm>
            <a:off x="3265301" y="5550026"/>
            <a:ext cx="529458" cy="529458"/>
            <a:chOff x="3787008" y="1937582"/>
            <a:chExt cx="529458" cy="52945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24C6075-9433-F8F7-118E-02F9CDD45B81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6" name="도넛 5">
              <a:extLst>
                <a:ext uri="{FF2B5EF4-FFF2-40B4-BE49-F238E27FC236}">
                  <a16:creationId xmlns:a16="http://schemas.microsoft.com/office/drawing/2014/main" id="{86838254-5C8B-7544-FA9C-F2A70C704FB7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BA57ABEF-238C-842D-A656-0F70815BCD5A}"/>
              </a:ext>
            </a:extLst>
          </p:cNvPr>
          <p:cNvSpPr/>
          <p:nvPr/>
        </p:nvSpPr>
        <p:spPr>
          <a:xfrm>
            <a:off x="5192601" y="1944706"/>
            <a:ext cx="557048" cy="557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1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831268-7D41-74CA-77CB-B87DCF609A1E}"/>
              </a:ext>
            </a:extLst>
          </p:cNvPr>
          <p:cNvSpPr/>
          <p:nvPr/>
        </p:nvSpPr>
        <p:spPr>
          <a:xfrm>
            <a:off x="5192601" y="3112003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2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76D72B-591A-18C5-7093-3EB958476A0F}"/>
              </a:ext>
            </a:extLst>
          </p:cNvPr>
          <p:cNvSpPr/>
          <p:nvPr/>
        </p:nvSpPr>
        <p:spPr>
          <a:xfrm>
            <a:off x="5192601" y="4307076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3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D2ABFC4-8676-6FA2-744E-5B4FA8340B33}"/>
              </a:ext>
            </a:extLst>
          </p:cNvPr>
          <p:cNvSpPr/>
          <p:nvPr/>
        </p:nvSpPr>
        <p:spPr>
          <a:xfrm>
            <a:off x="5192601" y="5517788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4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6D7CB-2C4A-5624-DDE7-09A673171475}"/>
              </a:ext>
            </a:extLst>
          </p:cNvPr>
          <p:cNvSpPr txBox="1"/>
          <p:nvPr/>
        </p:nvSpPr>
        <p:spPr>
          <a:xfrm>
            <a:off x="5902655" y="1948210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C5B8FE-5623-254D-9FEA-A297690F94AD}"/>
              </a:ext>
            </a:extLst>
          </p:cNvPr>
          <p:cNvSpPr txBox="1"/>
          <p:nvPr/>
        </p:nvSpPr>
        <p:spPr>
          <a:xfrm>
            <a:off x="5902655" y="3138666"/>
            <a:ext cx="33055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프로젝트 수행내용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C215E-31C2-4821-C0E8-01B348742128}"/>
              </a:ext>
            </a:extLst>
          </p:cNvPr>
          <p:cNvSpPr txBox="1"/>
          <p:nvPr/>
        </p:nvSpPr>
        <p:spPr>
          <a:xfrm>
            <a:off x="5902655" y="4336857"/>
            <a:ext cx="3425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한계점 및 개선사항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60494-8523-66B7-78F2-647A5869CD38}"/>
              </a:ext>
            </a:extLst>
          </p:cNvPr>
          <p:cNvSpPr txBox="1"/>
          <p:nvPr/>
        </p:nvSpPr>
        <p:spPr>
          <a:xfrm>
            <a:off x="5973211" y="5518584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1753968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한계점 및 개선사항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시행 착오(1)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B2D65B-9AAE-0098-2532-5455899D3911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2858-2E8C-E434-4E7B-9317188015F7}"/>
              </a:ext>
            </a:extLst>
          </p:cNvPr>
          <p:cNvSpPr txBox="1"/>
          <p:nvPr/>
        </p:nvSpPr>
        <p:spPr>
          <a:xfrm>
            <a:off x="623454" y="2226623"/>
            <a:ext cx="242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9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3485874-62D2-F987-1B0A-9CA3A00E4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98" y="2569890"/>
            <a:ext cx="4127157" cy="414540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4A1947-8786-8EEF-EF3E-97C70B310092}"/>
              </a:ext>
            </a:extLst>
          </p:cNvPr>
          <p:cNvSpPr/>
          <p:nvPr/>
        </p:nvSpPr>
        <p:spPr>
          <a:xfrm>
            <a:off x="5979410" y="3327134"/>
            <a:ext cx="5466682" cy="2195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 사이트를 코레일에서 서울교통공사로 변경하고</a:t>
            </a:r>
            <a:endParaRPr 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기능을 간소화하여 간편지연증명서를 입력하면 </a:t>
            </a:r>
          </a:p>
          <a:p>
            <a:pPr algn="ctr">
              <a:lnSpc>
                <a:spcPct val="150000"/>
              </a:lnSpc>
            </a:pPr>
            <a:r>
              <a:rPr lang="ko-KR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증명서 발급 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선택화면 링크를 </a:t>
            </a:r>
            <a:endParaRPr lang="ko-KR" dirty="0">
              <a:solidFill>
                <a:schemeClr val="tx1"/>
              </a:solidFill>
              <a:latin typeface="SUIT" pitchFamily="2" charset="-127"/>
              <a:ea typeface="SUIT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출력해주도록 변경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53F58E-3EA2-4CA0-075D-239523C7BE4F}"/>
              </a:ext>
            </a:extLst>
          </p:cNvPr>
          <p:cNvSpPr/>
          <p:nvPr/>
        </p:nvSpPr>
        <p:spPr>
          <a:xfrm>
            <a:off x="4109803" y="1802288"/>
            <a:ext cx="3971237" cy="486718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간소화한 간편지연증명서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15257-35A9-6B51-D560-15BFF829DAC6}"/>
              </a:ext>
            </a:extLst>
          </p:cNvPr>
          <p:cNvSpPr txBox="1"/>
          <p:nvPr/>
        </p:nvSpPr>
        <p:spPr>
          <a:xfrm>
            <a:off x="10416032" y="239888"/>
            <a:ext cx="1519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한계점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시행착오</a:t>
            </a:r>
          </a:p>
        </p:txBody>
      </p:sp>
    </p:spTree>
    <p:extLst>
      <p:ext uri="{BB962C8B-B14F-4D97-AF65-F5344CB8AC3E}">
        <p14:creationId xmlns:p14="http://schemas.microsoft.com/office/powerpoint/2010/main" val="1258101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한계점 및 개선사항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시행 착오(2)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B2D65B-9AAE-0098-2532-5455899D3911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2858-2E8C-E434-4E7B-9317188015F7}"/>
              </a:ext>
            </a:extLst>
          </p:cNvPr>
          <p:cNvSpPr txBox="1"/>
          <p:nvPr/>
        </p:nvSpPr>
        <p:spPr>
          <a:xfrm>
            <a:off x="623454" y="2226623"/>
            <a:ext cx="242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658F9AF-FBF9-2078-3835-AE1A49BA1E83}"/>
              </a:ext>
            </a:extLst>
          </p:cNvPr>
          <p:cNvSpPr/>
          <p:nvPr/>
        </p:nvSpPr>
        <p:spPr>
          <a:xfrm>
            <a:off x="548842" y="2665069"/>
            <a:ext cx="10988059" cy="13213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30분동안 사용하지 않으면 앱이 자동으로 </a:t>
            </a:r>
            <a:r>
              <a:rPr lang="ko-KR" altLang="en-US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Sleep모드로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 변환됨.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정작 </a:t>
            </a:r>
            <a:r>
              <a:rPr lang="ko-KR" altLang="en-US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챗봇이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필요한 시간에 앱이 </a:t>
            </a:r>
            <a:r>
              <a:rPr lang="ko-KR" altLang="en-US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Sleep상태면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챗봇이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구동되기까지 시간이 조금 걸림.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6BCF06-6358-E2D2-FAF8-94096F536431}"/>
              </a:ext>
            </a:extLst>
          </p:cNvPr>
          <p:cNvSpPr/>
          <p:nvPr/>
        </p:nvSpPr>
        <p:spPr>
          <a:xfrm>
            <a:off x="598808" y="5375789"/>
            <a:ext cx="10988059" cy="120894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HEROKU </a:t>
            </a:r>
            <a:r>
              <a:rPr lang="ko-KR" altLang="en-US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Kaffeine을</a:t>
            </a:r>
            <a:r>
              <a: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통해 해결</a:t>
            </a: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F4FEEFEF-1B89-6022-7E92-F1F817CDF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57" y="4688561"/>
            <a:ext cx="2743200" cy="678778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414D5212-0287-1B48-F388-6E69FD12FAD9}"/>
              </a:ext>
            </a:extLst>
          </p:cNvPr>
          <p:cNvSpPr/>
          <p:nvPr/>
        </p:nvSpPr>
        <p:spPr>
          <a:xfrm>
            <a:off x="5757796" y="4135711"/>
            <a:ext cx="507999" cy="550333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5435C65-CE88-C843-4D7A-30555E078662}"/>
              </a:ext>
            </a:extLst>
          </p:cNvPr>
          <p:cNvSpPr/>
          <p:nvPr/>
        </p:nvSpPr>
        <p:spPr>
          <a:xfrm>
            <a:off x="4109803" y="1739829"/>
            <a:ext cx="3971237" cy="486718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HEROKU APP SLEEP 문제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39555-887D-D801-6D84-117D3D0CD01C}"/>
              </a:ext>
            </a:extLst>
          </p:cNvPr>
          <p:cNvSpPr txBox="1"/>
          <p:nvPr/>
        </p:nvSpPr>
        <p:spPr>
          <a:xfrm>
            <a:off x="10416032" y="239888"/>
            <a:ext cx="1519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한계점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시행착오</a:t>
            </a:r>
          </a:p>
        </p:txBody>
      </p:sp>
    </p:spTree>
    <p:extLst>
      <p:ext uri="{BB962C8B-B14F-4D97-AF65-F5344CB8AC3E}">
        <p14:creationId xmlns:p14="http://schemas.microsoft.com/office/powerpoint/2010/main" val="26100531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3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한계점 및 개선사항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시행 착오(3)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B2D65B-9AAE-0098-2532-5455899D3911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2858-2E8C-E434-4E7B-9317188015F7}"/>
              </a:ext>
            </a:extLst>
          </p:cNvPr>
          <p:cNvSpPr txBox="1"/>
          <p:nvPr/>
        </p:nvSpPr>
        <p:spPr>
          <a:xfrm>
            <a:off x="623454" y="2226623"/>
            <a:ext cx="2424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D9F31BD8-0534-2D22-1CF5-9EDB1B7F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90" y="2967170"/>
            <a:ext cx="9413821" cy="321743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986F745-7B2D-6FE8-BE59-FD7F5DEBD8DC}"/>
              </a:ext>
            </a:extLst>
          </p:cNvPr>
          <p:cNvSpPr/>
          <p:nvPr/>
        </p:nvSpPr>
        <p:spPr>
          <a:xfrm>
            <a:off x="1686393" y="1827272"/>
            <a:ext cx="8818055" cy="511701"/>
          </a:xfrm>
          <a:prstGeom prst="roundRect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배치파일로 API </a:t>
            </a:r>
            <a:r>
              <a:rPr lang="ko-KR" altLang="en-US" sz="2000" b="1" dirty="0" err="1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크롤링</a:t>
            </a:r>
            <a:r>
              <a:rPr lang="ko-KR" altLang="en-US" sz="2000" b="1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rPr>
              <a:t> 프로그램 자동실행  →  수동 실행의 번거로움 해결</a:t>
            </a:r>
            <a:endParaRPr lang="ko-KR" altLang="en-US" sz="2000" dirty="0">
              <a:solidFill>
                <a:schemeClr val="tx1"/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90373-D959-77F3-3451-B9C114A469EA}"/>
              </a:ext>
            </a:extLst>
          </p:cNvPr>
          <p:cNvSpPr txBox="1"/>
          <p:nvPr/>
        </p:nvSpPr>
        <p:spPr>
          <a:xfrm>
            <a:off x="10416032" y="239888"/>
            <a:ext cx="15199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한계점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시행착오</a:t>
            </a:r>
          </a:p>
        </p:txBody>
      </p:sp>
    </p:spTree>
    <p:extLst>
      <p:ext uri="{BB962C8B-B14F-4D97-AF65-F5344CB8AC3E}">
        <p14:creationId xmlns:p14="http://schemas.microsoft.com/office/powerpoint/2010/main" val="3749601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3452515" y="1295399"/>
            <a:ext cx="155030" cy="4593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6D3788-0ACF-8FD6-163B-40614CDC28B0}"/>
              </a:ext>
            </a:extLst>
          </p:cNvPr>
          <p:cNvGrpSpPr/>
          <p:nvPr/>
        </p:nvGrpSpPr>
        <p:grpSpPr>
          <a:xfrm>
            <a:off x="3265301" y="1937582"/>
            <a:ext cx="529458" cy="529458"/>
            <a:chOff x="3787008" y="1937582"/>
            <a:chExt cx="529458" cy="529458"/>
          </a:xfrm>
        </p:grpSpPr>
        <p:sp>
          <p:nvSpPr>
            <p:cNvPr id="5" name="타원 4"/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6" name="도넛 5"/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2948768" y="756745"/>
            <a:ext cx="1206065" cy="5386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126133" y="846740"/>
            <a:ext cx="358663" cy="358663"/>
          </a:xfrm>
          <a:prstGeom prst="ellipse">
            <a:avLst/>
          </a:prstGeom>
          <a:solidFill>
            <a:srgbClr val="FFDB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609033" y="846740"/>
            <a:ext cx="358663" cy="358663"/>
          </a:xfrm>
          <a:prstGeom prst="ellipse">
            <a:avLst/>
          </a:prstGeom>
          <a:solidFill>
            <a:srgbClr val="B3D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CDFE5B-0AA7-D2BC-C798-5A69E04B4C50}"/>
              </a:ext>
            </a:extLst>
          </p:cNvPr>
          <p:cNvGrpSpPr/>
          <p:nvPr/>
        </p:nvGrpSpPr>
        <p:grpSpPr>
          <a:xfrm>
            <a:off x="3265301" y="3108804"/>
            <a:ext cx="529458" cy="529458"/>
            <a:chOff x="3787008" y="1937582"/>
            <a:chExt cx="529458" cy="52945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685FE18-8021-3AB3-144A-457902C73405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15" name="도넛 5">
              <a:extLst>
                <a:ext uri="{FF2B5EF4-FFF2-40B4-BE49-F238E27FC236}">
                  <a16:creationId xmlns:a16="http://schemas.microsoft.com/office/drawing/2014/main" id="{728FDFE4-7E0B-5653-38EF-5C49512C1182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A5945B-0B18-6F46-8ED3-4E4310E9C6CA}"/>
              </a:ext>
            </a:extLst>
          </p:cNvPr>
          <p:cNvGrpSpPr/>
          <p:nvPr/>
        </p:nvGrpSpPr>
        <p:grpSpPr>
          <a:xfrm>
            <a:off x="3265301" y="4265915"/>
            <a:ext cx="529458" cy="529458"/>
            <a:chOff x="3787008" y="1937582"/>
            <a:chExt cx="529458" cy="52945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ACFC583-21BD-4A32-A4B1-96BBC06183F7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2" name="도넛 5">
              <a:extLst>
                <a:ext uri="{FF2B5EF4-FFF2-40B4-BE49-F238E27FC236}">
                  <a16:creationId xmlns:a16="http://schemas.microsoft.com/office/drawing/2014/main" id="{FA6D2D2D-0003-7C0F-1937-6CFBA25CC27C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808B097-B7A6-F1D0-7434-5C721A23FDCE}"/>
              </a:ext>
            </a:extLst>
          </p:cNvPr>
          <p:cNvGrpSpPr/>
          <p:nvPr/>
        </p:nvGrpSpPr>
        <p:grpSpPr>
          <a:xfrm>
            <a:off x="3265301" y="5550026"/>
            <a:ext cx="529458" cy="529458"/>
            <a:chOff x="3787008" y="1937582"/>
            <a:chExt cx="529458" cy="52945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24C6075-9433-F8F7-118E-02F9CDD45B81}"/>
                </a:ext>
              </a:extLst>
            </p:cNvPr>
            <p:cNvSpPr/>
            <p:nvPr/>
          </p:nvSpPr>
          <p:spPr>
            <a:xfrm>
              <a:off x="3815994" y="1937582"/>
              <a:ext cx="471488" cy="47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6" name="도넛 5">
              <a:extLst>
                <a:ext uri="{FF2B5EF4-FFF2-40B4-BE49-F238E27FC236}">
                  <a16:creationId xmlns:a16="http://schemas.microsoft.com/office/drawing/2014/main" id="{86838254-5C8B-7544-FA9C-F2A70C704FB7}"/>
                </a:ext>
              </a:extLst>
            </p:cNvPr>
            <p:cNvSpPr/>
            <p:nvPr/>
          </p:nvSpPr>
          <p:spPr>
            <a:xfrm>
              <a:off x="3787008" y="1937582"/>
              <a:ext cx="529458" cy="529458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BA57ABEF-238C-842D-A656-0F70815BCD5A}"/>
              </a:ext>
            </a:extLst>
          </p:cNvPr>
          <p:cNvSpPr/>
          <p:nvPr/>
        </p:nvSpPr>
        <p:spPr>
          <a:xfrm>
            <a:off x="5192601" y="1944706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1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8831268-7D41-74CA-77CB-B87DCF609A1E}"/>
              </a:ext>
            </a:extLst>
          </p:cNvPr>
          <p:cNvSpPr/>
          <p:nvPr/>
        </p:nvSpPr>
        <p:spPr>
          <a:xfrm>
            <a:off x="5192601" y="3112003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2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A76D72B-591A-18C5-7093-3EB958476A0F}"/>
              </a:ext>
            </a:extLst>
          </p:cNvPr>
          <p:cNvSpPr/>
          <p:nvPr/>
        </p:nvSpPr>
        <p:spPr>
          <a:xfrm>
            <a:off x="5192601" y="4307076"/>
            <a:ext cx="557048" cy="5570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3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D2ABFC4-8676-6FA2-744E-5B4FA8340B33}"/>
              </a:ext>
            </a:extLst>
          </p:cNvPr>
          <p:cNvSpPr/>
          <p:nvPr/>
        </p:nvSpPr>
        <p:spPr>
          <a:xfrm>
            <a:off x="5192601" y="5517788"/>
            <a:ext cx="557048" cy="557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SUIT" pitchFamily="2" charset="-127"/>
                <a:ea typeface="SUIT" pitchFamily="2" charset="-127"/>
              </a:rPr>
              <a:t>4</a:t>
            </a:r>
            <a:endParaRPr lang="ko-KR" altLang="en-US" sz="24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6D7CB-2C4A-5624-DDE7-09A673171475}"/>
              </a:ext>
            </a:extLst>
          </p:cNvPr>
          <p:cNvSpPr txBox="1"/>
          <p:nvPr/>
        </p:nvSpPr>
        <p:spPr>
          <a:xfrm>
            <a:off x="5902655" y="1948210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SUIT" pitchFamily="2" charset="-127"/>
                <a:ea typeface="SUIT" pitchFamily="2" charset="-127"/>
              </a:rPr>
              <a:t>프로젝트 개요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C5B8FE-5623-254D-9FEA-A297690F94AD}"/>
              </a:ext>
            </a:extLst>
          </p:cNvPr>
          <p:cNvSpPr txBox="1"/>
          <p:nvPr/>
        </p:nvSpPr>
        <p:spPr>
          <a:xfrm>
            <a:off x="5902655" y="3138666"/>
            <a:ext cx="330550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SUIT" pitchFamily="2" charset="-127"/>
                <a:ea typeface="SUIT" pitchFamily="2" charset="-127"/>
              </a:rPr>
              <a:t>프로젝트 수행내용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6C215E-31C2-4821-C0E8-01B348742128}"/>
              </a:ext>
            </a:extLst>
          </p:cNvPr>
          <p:cNvSpPr txBox="1"/>
          <p:nvPr/>
        </p:nvSpPr>
        <p:spPr>
          <a:xfrm>
            <a:off x="5902655" y="4336857"/>
            <a:ext cx="342524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SUIT" pitchFamily="2" charset="-127"/>
                <a:ea typeface="SUIT" pitchFamily="2" charset="-127"/>
              </a:rPr>
              <a:t>한계점 및 개선사항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60494-8523-66B7-78F2-647A5869CD38}"/>
              </a:ext>
            </a:extLst>
          </p:cNvPr>
          <p:cNvSpPr txBox="1"/>
          <p:nvPr/>
        </p:nvSpPr>
        <p:spPr>
          <a:xfrm>
            <a:off x="5973211" y="5518584"/>
            <a:ext cx="254350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문서</a:t>
            </a:r>
          </a:p>
        </p:txBody>
      </p:sp>
    </p:spTree>
    <p:extLst>
      <p:ext uri="{BB962C8B-B14F-4D97-AF65-F5344CB8AC3E}">
        <p14:creationId xmlns:p14="http://schemas.microsoft.com/office/powerpoint/2010/main" val="2426113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4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문서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요구사항 정의서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D4EA855E-C1AB-03A0-7AB1-0618A9C6C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9380"/>
              </p:ext>
            </p:extLst>
          </p:nvPr>
        </p:nvGraphicFramePr>
        <p:xfrm>
          <a:off x="249836" y="1923737"/>
          <a:ext cx="11728891" cy="396204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61865">
                  <a:extLst>
                    <a:ext uri="{9D8B030D-6E8A-4147-A177-3AD203B41FA5}">
                      <a16:colId xmlns:a16="http://schemas.microsoft.com/office/drawing/2014/main" val="3638160678"/>
                    </a:ext>
                  </a:extLst>
                </a:gridCol>
                <a:gridCol w="824459">
                  <a:extLst>
                    <a:ext uri="{9D8B030D-6E8A-4147-A177-3AD203B41FA5}">
                      <a16:colId xmlns:a16="http://schemas.microsoft.com/office/drawing/2014/main" val="4142827855"/>
                    </a:ext>
                  </a:extLst>
                </a:gridCol>
                <a:gridCol w="1961212">
                  <a:extLst>
                    <a:ext uri="{9D8B030D-6E8A-4147-A177-3AD203B41FA5}">
                      <a16:colId xmlns:a16="http://schemas.microsoft.com/office/drawing/2014/main" val="2518711727"/>
                    </a:ext>
                  </a:extLst>
                </a:gridCol>
                <a:gridCol w="4884294">
                  <a:extLst>
                    <a:ext uri="{9D8B030D-6E8A-4147-A177-3AD203B41FA5}">
                      <a16:colId xmlns:a16="http://schemas.microsoft.com/office/drawing/2014/main" val="12074107"/>
                    </a:ext>
                  </a:extLst>
                </a:gridCol>
                <a:gridCol w="936618">
                  <a:extLst>
                    <a:ext uri="{9D8B030D-6E8A-4147-A177-3AD203B41FA5}">
                      <a16:colId xmlns:a16="http://schemas.microsoft.com/office/drawing/2014/main" val="3100010024"/>
                    </a:ext>
                  </a:extLst>
                </a:gridCol>
                <a:gridCol w="899409">
                  <a:extLst>
                    <a:ext uri="{9D8B030D-6E8A-4147-A177-3AD203B41FA5}">
                      <a16:colId xmlns:a16="http://schemas.microsoft.com/office/drawing/2014/main" val="3947851772"/>
                    </a:ext>
                  </a:extLst>
                </a:gridCol>
                <a:gridCol w="1261034">
                  <a:extLst>
                    <a:ext uri="{9D8B030D-6E8A-4147-A177-3AD203B41FA5}">
                      <a16:colId xmlns:a16="http://schemas.microsoft.com/office/drawing/2014/main" val="2561447098"/>
                    </a:ext>
                  </a:extLst>
                </a:gridCol>
              </a:tblGrid>
              <a:tr h="56600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서비스 구분</a:t>
                      </a:r>
                    </a:p>
                  </a:txBody>
                  <a:tcPr anchor="ctr">
                    <a:lnR w="12700">
                      <a:solidFill>
                        <a:schemeClr val="bg1"/>
                      </a:solidFill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구현방안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확인</a:t>
                      </a: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3496363945"/>
                  </a:ext>
                </a:extLst>
              </a:tr>
              <a:tr h="566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SUIT" pitchFamily="2" charset="-127"/>
                          <a:ea typeface="SUIT" pitchFamily="2" charset="-127"/>
                        </a:rPr>
                        <a:t>요구분류</a:t>
                      </a:r>
                    </a:p>
                  </a:txBody>
                  <a:tcPr anchor="ctr"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SUIT" pitchFamily="2" charset="-127"/>
                          <a:ea typeface="SUIT" pitchFamily="2" charset="-127"/>
                        </a:rPr>
                        <a:t>요구 ID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SUIT" pitchFamily="2" charset="-127"/>
                          <a:ea typeface="SUIT" pitchFamily="2" charset="-127"/>
                        </a:rPr>
                        <a:t>요구사항명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SUIT" pitchFamily="2" charset="-127"/>
                          <a:ea typeface="SUIT" pitchFamily="2" charset="-127"/>
                        </a:rPr>
                        <a:t>요구사항내용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SUIT" pitchFamily="2" charset="-127"/>
                          <a:ea typeface="SUIT" pitchFamily="2" charset="-127"/>
                        </a:rPr>
                        <a:t>수용여부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SUIT" pitchFamily="2" charset="-127"/>
                          <a:ea typeface="SUIT" pitchFamily="2" charset="-127"/>
                        </a:rPr>
                        <a:t>우선순위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latin typeface="SUIT" pitchFamily="2" charset="-127"/>
                          <a:ea typeface="SUIT" pitchFamily="2" charset="-127"/>
                        </a:rPr>
                        <a:t>요구적용일자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9759467"/>
                  </a:ext>
                </a:extLst>
              </a:tr>
              <a:tr h="566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신규</a:t>
                      </a:r>
                    </a:p>
                  </a:txBody>
                  <a:tcPr anchor="ctr"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FUR-01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지하철 속보 조회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SUIT" pitchFamily="2" charset="-127"/>
                          <a:ea typeface="SUIT" pitchFamily="2" charset="-127"/>
                        </a:rPr>
                        <a:t>지하철 속보</a:t>
                      </a:r>
                      <a:r>
                        <a:rPr lang="ko-KR" altLang="en-US" sz="1400" dirty="0"/>
                        <a:t> 입력 시 </a:t>
                      </a:r>
                      <a:endParaRPr lang="ko-KR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오늘 날짜의 지하철 사고 속보가 출력 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수용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상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2022.11.25</a:t>
                      </a:r>
                      <a:endParaRPr lang="ko-KR" sz="1400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5488732"/>
                  </a:ext>
                </a:extLst>
              </a:tr>
              <a:tr h="566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신규</a:t>
                      </a:r>
                    </a:p>
                  </a:txBody>
                  <a:tcPr anchor="ctr"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FUR-02</a:t>
                      </a:r>
                      <a:endParaRPr lang="ko-KR" altLang="en-US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목적지검색 길 찾기</a:t>
                      </a:r>
                      <a:endParaRPr lang="ko-KR" altLang="en-US" sz="1400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출발지를 입력하면 </a:t>
                      </a:r>
                      <a:r>
                        <a:rPr lang="ko-KR" altLang="en-US" sz="1400" dirty="0" err="1"/>
                        <a:t>카카오맵</a:t>
                      </a:r>
                      <a:r>
                        <a:rPr lang="ko-KR" altLang="en-US" sz="1400" dirty="0"/>
                        <a:t> 길 찾기 서비스 링크가 출력</a:t>
                      </a:r>
                      <a:endParaRPr lang="ko-KR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수용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상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2022.11.25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39394704"/>
                  </a:ext>
                </a:extLst>
              </a:tr>
              <a:tr h="566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신규</a:t>
                      </a:r>
                    </a:p>
                  </a:txBody>
                  <a:tcPr anchor="ctr"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FUR-03</a:t>
                      </a:r>
                      <a:endParaRPr lang="ko-KR" altLang="en-US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지하철 뉴스 검색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특정 노선 입력 시 오늘 자 </a:t>
                      </a:r>
                      <a:r>
                        <a:rPr lang="ko-KR" altLang="en-US" sz="1400" dirty="0" err="1"/>
                        <a:t>n호선</a:t>
                      </a:r>
                      <a:r>
                        <a:rPr lang="ko-KR" altLang="en-US" sz="1400" dirty="0"/>
                        <a:t> 관련 뉴스를 </a:t>
                      </a:r>
                      <a:endParaRPr lang="ko-KR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최대 5개까지 보여줌</a:t>
                      </a:r>
                      <a:endParaRPr lang="ko-KR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수용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상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2022.11.26</a:t>
                      </a:r>
                      <a:endParaRPr lang="ko-KR" sz="1400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4631103"/>
                  </a:ext>
                </a:extLst>
              </a:tr>
              <a:tr h="566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신규</a:t>
                      </a:r>
                    </a:p>
                  </a:txBody>
                  <a:tcPr anchor="ctr"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FUR-04</a:t>
                      </a:r>
                      <a:endParaRPr lang="ko-KR" altLang="en-US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간편지연증명서 발급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간편지연증명서 입력 시 노선의 지연증명서를</a:t>
                      </a:r>
                      <a:endParaRPr lang="ko-KR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 출력할 수 있는 링크 출력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수용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중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2022.11.27</a:t>
                      </a:r>
                      <a:endParaRPr lang="ko-KR" altLang="en-US" sz="1400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37596628"/>
                  </a:ext>
                </a:extLst>
              </a:tr>
              <a:tr h="566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기능개선</a:t>
                      </a:r>
                    </a:p>
                  </a:txBody>
                  <a:tcPr anchor="ctr"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FUR-05</a:t>
                      </a:r>
                      <a:endParaRPr lang="ko-KR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SUIT" pitchFamily="2" charset="-127"/>
                          <a:ea typeface="SUIT" pitchFamily="2" charset="-127"/>
                        </a:rPr>
                        <a:t>지하철 속보 자동 알림</a:t>
                      </a:r>
                      <a:endParaRPr lang="ko-KR" altLang="en-US" sz="1300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지하철 속보 발생시 사용자에게 발화패턴 없이 </a:t>
                      </a:r>
                      <a:endParaRPr lang="ko-KR" dirty="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스스로 해당 알람 메세지를 보냄</a:t>
                      </a:r>
                      <a:endParaRPr lang="ko-KR" dirty="0"/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보류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SUIT" pitchFamily="2" charset="-127"/>
                          <a:ea typeface="SUIT" pitchFamily="2" charset="-127"/>
                        </a:rPr>
                        <a:t>상</a:t>
                      </a: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  <a:lnR w="12700">
                      <a:solidFill>
                        <a:schemeClr val="bg1">
                          <a:lumMod val="85000"/>
                        </a:schemeClr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bg1">
                          <a:lumMod val="85000"/>
                        </a:schemeClr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9456589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778C00F-805C-515F-F0A6-A543B209C9C5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ABF7B-7BE3-4EA6-8CFE-15037F30B74D}"/>
              </a:ext>
            </a:extLst>
          </p:cNvPr>
          <p:cNvSpPr txBox="1"/>
          <p:nvPr/>
        </p:nvSpPr>
        <p:spPr>
          <a:xfrm>
            <a:off x="7839456" y="239888"/>
            <a:ext cx="403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latin typeface="SUIT" pitchFamily="2" charset="-127"/>
                <a:ea typeface="SUIT" pitchFamily="2" charset="-127"/>
                <a:cs typeface="+mn-lt"/>
              </a:rPr>
              <a:t>요구사항 정의서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 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 |  WBS  |  테이블 정의서  |  참고 문헌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9011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4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문서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WBS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C0539002-640E-AF4A-D0A7-AE1BEBD1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925" y="689479"/>
            <a:ext cx="2743200" cy="882058"/>
          </a:xfrm>
          <a:prstGeom prst="rect">
            <a:avLst/>
          </a:prstGeom>
        </p:spPr>
      </p:pic>
      <p:pic>
        <p:nvPicPr>
          <p:cNvPr id="6" name="그림 7">
            <a:extLst>
              <a:ext uri="{FF2B5EF4-FFF2-40B4-BE49-F238E27FC236}">
                <a16:creationId xmlns:a16="http://schemas.microsoft.com/office/drawing/2014/main" id="{16C3A34F-6A83-380F-DF21-4988837A9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613" y="1573079"/>
            <a:ext cx="9126511" cy="51109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E662B8-C42A-540E-932F-519568FDE16A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A79F0-F854-38F9-A045-A8D2F4FE8318}"/>
              </a:ext>
            </a:extLst>
          </p:cNvPr>
          <p:cNvSpPr txBox="1"/>
          <p:nvPr/>
        </p:nvSpPr>
        <p:spPr>
          <a:xfrm>
            <a:off x="7839456" y="239888"/>
            <a:ext cx="403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요구사항 정의서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WBS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  |  테이블 정의서  |  참고 문헌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0036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4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문서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테이블 정의서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4B6CC7D-16A9-A9A4-FAAE-B40E26415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55217"/>
              </p:ext>
            </p:extLst>
          </p:nvPr>
        </p:nvGraphicFramePr>
        <p:xfrm>
          <a:off x="2025060" y="3771384"/>
          <a:ext cx="8168624" cy="201668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786325">
                  <a:extLst>
                    <a:ext uri="{9D8B030D-6E8A-4147-A177-3AD203B41FA5}">
                      <a16:colId xmlns:a16="http://schemas.microsoft.com/office/drawing/2014/main" val="2202948066"/>
                    </a:ext>
                  </a:extLst>
                </a:gridCol>
                <a:gridCol w="1130256">
                  <a:extLst>
                    <a:ext uri="{9D8B030D-6E8A-4147-A177-3AD203B41FA5}">
                      <a16:colId xmlns:a16="http://schemas.microsoft.com/office/drawing/2014/main" val="417609358"/>
                    </a:ext>
                  </a:extLst>
                </a:gridCol>
                <a:gridCol w="799475">
                  <a:extLst>
                    <a:ext uri="{9D8B030D-6E8A-4147-A177-3AD203B41FA5}">
                      <a16:colId xmlns:a16="http://schemas.microsoft.com/office/drawing/2014/main" val="722398910"/>
                    </a:ext>
                  </a:extLst>
                </a:gridCol>
                <a:gridCol w="993097">
                  <a:extLst>
                    <a:ext uri="{9D8B030D-6E8A-4147-A177-3AD203B41FA5}">
                      <a16:colId xmlns:a16="http://schemas.microsoft.com/office/drawing/2014/main" val="3814491094"/>
                    </a:ext>
                  </a:extLst>
                </a:gridCol>
                <a:gridCol w="3459471">
                  <a:extLst>
                    <a:ext uri="{9D8B030D-6E8A-4147-A177-3AD203B41FA5}">
                      <a16:colId xmlns:a16="http://schemas.microsoft.com/office/drawing/2014/main" val="3837183101"/>
                    </a:ext>
                  </a:extLst>
                </a:gridCol>
              </a:tblGrid>
              <a:tr h="437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Column명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중복값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Info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809665"/>
                  </a:ext>
                </a:extLst>
              </a:tr>
              <a:tr h="688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acctime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varchar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X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비허용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지하철 사고 속보 시간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14700"/>
                  </a:ext>
                </a:extLst>
              </a:tr>
              <a:tr h="688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content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 err="1">
                          <a:latin typeface="SUIT" pitchFamily="2" charset="-127"/>
                          <a:ea typeface="SUIT" pitchFamily="2" charset="-127"/>
                        </a:rPr>
                        <a:t>varchar</a:t>
                      </a:r>
                      <a:endParaRPr lang="ko-KR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X</a:t>
                      </a:r>
                      <a:endParaRPr lang="ko-KR" sz="1800" b="0" i="0" u="none" strike="noStrike" noProof="0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 dirty="0" err="1">
                          <a:latin typeface="SUIT" pitchFamily="2" charset="-127"/>
                          <a:ea typeface="SUIT" pitchFamily="2" charset="-127"/>
                        </a:rPr>
                        <a:t>비허용</a:t>
                      </a:r>
                      <a:endParaRPr lang="en-US" altLang="ko-KR" sz="1800" b="0" i="0" u="none" strike="noStrike" noProof="0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지하철 사고 속보 내용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447335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7C6196-DA44-2FFE-1EFF-2F8379FD9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149006"/>
              </p:ext>
            </p:extLst>
          </p:nvPr>
        </p:nvGraphicFramePr>
        <p:xfrm>
          <a:off x="2031074" y="2215675"/>
          <a:ext cx="3721461" cy="1371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96884">
                  <a:extLst>
                    <a:ext uri="{9D8B030D-6E8A-4147-A177-3AD203B41FA5}">
                      <a16:colId xmlns:a16="http://schemas.microsoft.com/office/drawing/2014/main" val="3086454837"/>
                    </a:ext>
                  </a:extLst>
                </a:gridCol>
                <a:gridCol w="2024577">
                  <a:extLst>
                    <a:ext uri="{9D8B030D-6E8A-4147-A177-3AD203B41FA5}">
                      <a16:colId xmlns:a16="http://schemas.microsoft.com/office/drawing/2014/main" val="2238201962"/>
                    </a:ext>
                  </a:extLst>
                </a:gridCol>
              </a:tblGrid>
              <a:tr h="36226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 dirty="0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Table 명</a:t>
                      </a:r>
                      <a:endParaRPr lang="ko-KR" sz="1800" b="1" i="0" u="none" strike="noStrike" noProof="0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subaccdata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922613"/>
                  </a:ext>
                </a:extLst>
              </a:tr>
              <a:tr h="324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 dirty="0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Database 명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d3oubpekvnbupv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612571"/>
                  </a:ext>
                </a:extLst>
              </a:tr>
              <a:tr h="324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 dirty="0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Table </a:t>
                      </a:r>
                      <a:r>
                        <a:rPr lang="en-US" altLang="ko-KR" sz="1800" b="1" i="0" u="none" strike="noStrike" noProof="0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정의</a:t>
                      </a:r>
                      <a:endParaRPr lang="en-US" altLang="ko-KR" sz="1800" b="1" i="0" u="none" strike="noStrike" noProof="0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지하철 속보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79002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FDC3A71-2C69-43F0-D49F-17B787584F4F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0B866F-94B3-BDF9-51D0-9280B52ADA78}"/>
              </a:ext>
            </a:extLst>
          </p:cNvPr>
          <p:cNvSpPr txBox="1"/>
          <p:nvPr/>
        </p:nvSpPr>
        <p:spPr>
          <a:xfrm>
            <a:off x="7839456" y="239888"/>
            <a:ext cx="403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요구사항 정의서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  |  WBS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테이블 정의서 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|  참고 문헌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4601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4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문서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테이블 정의서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4B6CC7D-16A9-A9A4-FAAE-B40E26415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750472"/>
              </p:ext>
            </p:extLst>
          </p:nvPr>
        </p:nvGraphicFramePr>
        <p:xfrm>
          <a:off x="2022721" y="3758928"/>
          <a:ext cx="9030627" cy="2392363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261118">
                  <a:extLst>
                    <a:ext uri="{9D8B030D-6E8A-4147-A177-3AD203B41FA5}">
                      <a16:colId xmlns:a16="http://schemas.microsoft.com/office/drawing/2014/main" val="2202948066"/>
                    </a:ext>
                  </a:extLst>
                </a:gridCol>
                <a:gridCol w="1147985">
                  <a:extLst>
                    <a:ext uri="{9D8B030D-6E8A-4147-A177-3AD203B41FA5}">
                      <a16:colId xmlns:a16="http://schemas.microsoft.com/office/drawing/2014/main" val="417609358"/>
                    </a:ext>
                  </a:extLst>
                </a:gridCol>
                <a:gridCol w="1049311">
                  <a:extLst>
                    <a:ext uri="{9D8B030D-6E8A-4147-A177-3AD203B41FA5}">
                      <a16:colId xmlns:a16="http://schemas.microsoft.com/office/drawing/2014/main" val="722398910"/>
                    </a:ext>
                  </a:extLst>
                </a:gridCol>
                <a:gridCol w="874426">
                  <a:extLst>
                    <a:ext uri="{9D8B030D-6E8A-4147-A177-3AD203B41FA5}">
                      <a16:colId xmlns:a16="http://schemas.microsoft.com/office/drawing/2014/main" val="1878497798"/>
                    </a:ext>
                  </a:extLst>
                </a:gridCol>
                <a:gridCol w="3697787">
                  <a:extLst>
                    <a:ext uri="{9D8B030D-6E8A-4147-A177-3AD203B41FA5}">
                      <a16:colId xmlns:a16="http://schemas.microsoft.com/office/drawing/2014/main" val="3837183101"/>
                    </a:ext>
                  </a:extLst>
                </a:gridCol>
              </a:tblGrid>
              <a:tr h="487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Column명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Type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b="1" i="0" u="none" strike="noStrike" noProof="0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중복값</a:t>
                      </a:r>
                      <a:endParaRPr lang="ko-KR" sz="1800" b="1" i="0" u="none" strike="noStrike" noProof="0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Info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809665"/>
                  </a:ext>
                </a:extLst>
              </a:tr>
              <a:tr h="63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newsdate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varchar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X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비허용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뉴스 기사 업로드 시간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14700"/>
                  </a:ext>
                </a:extLst>
              </a:tr>
              <a:tr h="63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newsname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 err="1">
                          <a:latin typeface="SUIT" pitchFamily="2" charset="-127"/>
                          <a:ea typeface="SUIT" pitchFamily="2" charset="-127"/>
                        </a:rPr>
                        <a:t>varchar</a:t>
                      </a:r>
                      <a:endParaRPr lang="ko-KR" sz="1800" b="0" i="0" u="none" strike="noStrike" noProof="0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 err="1">
                          <a:latin typeface="SUIT" pitchFamily="2" charset="-127"/>
                          <a:ea typeface="SUIT" pitchFamily="2" charset="-127"/>
                        </a:rPr>
                        <a:t>X</a:t>
                      </a:r>
                      <a:endParaRPr 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noProof="0" dirty="0" err="1">
                          <a:latin typeface="SUIT" pitchFamily="2" charset="-127"/>
                          <a:ea typeface="SUIT" pitchFamily="2" charset="-127"/>
                        </a:rPr>
                        <a:t>비허용</a:t>
                      </a:r>
                      <a:endParaRPr lang="ko-KR" sz="1800" b="0" i="0" u="none" strike="noStrike" noProof="0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뉴스 기사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447335"/>
                  </a:ext>
                </a:extLst>
              </a:tr>
              <a:tr h="6350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 err="1">
                          <a:latin typeface="SUIT" pitchFamily="2" charset="-127"/>
                          <a:ea typeface="SUIT" pitchFamily="2" charset="-127"/>
                        </a:rPr>
                        <a:t>newslink</a:t>
                      </a:r>
                      <a:endParaRPr lang="ko-KR" altLang="en-US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 err="1">
                          <a:latin typeface="SUIT" pitchFamily="2" charset="-127"/>
                          <a:ea typeface="SUIT" pitchFamily="2" charset="-127"/>
                        </a:rPr>
                        <a:t>varchar</a:t>
                      </a:r>
                      <a:endParaRPr lang="ko-KR" sz="1800" b="0" i="0" u="none" strike="noStrike" noProof="0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X</a:t>
                      </a:r>
                      <a:endParaRPr lang="ko-KR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0" i="0" u="none" strike="noStrike" noProof="0" dirty="0" err="1">
                          <a:latin typeface="SUIT" pitchFamily="2" charset="-127"/>
                          <a:ea typeface="SUIT" pitchFamily="2" charset="-127"/>
                        </a:rPr>
                        <a:t>비허용</a:t>
                      </a:r>
                      <a:endParaRPr lang="en-US" altLang="ko-KR" sz="1800" b="0" i="0" u="none" strike="noStrike" noProof="0" dirty="0"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뉴스 기사 링크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533378"/>
                  </a:ext>
                </a:extLst>
              </a:tr>
            </a:tbl>
          </a:graphicData>
        </a:graphic>
      </p:graphicFrame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B7C6196-DA44-2FFE-1EFF-2F8379FD9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55544"/>
              </p:ext>
            </p:extLst>
          </p:nvPr>
        </p:nvGraphicFramePr>
        <p:xfrm>
          <a:off x="2018882" y="2213757"/>
          <a:ext cx="3721448" cy="1371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733939">
                  <a:extLst>
                    <a:ext uri="{9D8B030D-6E8A-4147-A177-3AD203B41FA5}">
                      <a16:colId xmlns:a16="http://schemas.microsoft.com/office/drawing/2014/main" val="3086454837"/>
                    </a:ext>
                  </a:extLst>
                </a:gridCol>
                <a:gridCol w="1987509">
                  <a:extLst>
                    <a:ext uri="{9D8B030D-6E8A-4147-A177-3AD203B41FA5}">
                      <a16:colId xmlns:a16="http://schemas.microsoft.com/office/drawing/2014/main" val="2238201962"/>
                    </a:ext>
                  </a:extLst>
                </a:gridCol>
              </a:tblGrid>
              <a:tr h="36226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b="1" i="0" u="none" strike="noStrike" noProof="0" dirty="0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Table 명</a:t>
                      </a:r>
                      <a:endParaRPr lang="ko-KR" sz="1800" b="1" i="0" u="none" strike="noStrike" noProof="0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newsdata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28575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922613"/>
                  </a:ext>
                </a:extLst>
              </a:tr>
              <a:tr h="324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 dirty="0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Database 명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0" i="0" u="none" strike="noStrike" noProof="0" dirty="0">
                          <a:latin typeface="SUIT" pitchFamily="2" charset="-127"/>
                          <a:ea typeface="SUIT" pitchFamily="2" charset="-127"/>
                        </a:rPr>
                        <a:t>d3oubpekvnbupv</a:t>
                      </a:r>
                      <a:endParaRPr lang="ko-KR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612571"/>
                  </a:ext>
                </a:extLst>
              </a:tr>
              <a:tr h="324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u="none" strike="noStrike" noProof="0" dirty="0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Table </a:t>
                      </a:r>
                      <a:r>
                        <a:rPr lang="en-US" altLang="ko-KR" sz="1800" b="1" i="0" u="none" strike="noStrike" noProof="0" dirty="0" err="1">
                          <a:solidFill>
                            <a:schemeClr val="tx1"/>
                          </a:solidFill>
                          <a:latin typeface="SUIT" pitchFamily="2" charset="-127"/>
                          <a:ea typeface="SUIT" pitchFamily="2" charset="-127"/>
                        </a:rPr>
                        <a:t>정의</a:t>
                      </a:r>
                      <a:endParaRPr lang="en-US" altLang="ko-KR" sz="1800" b="1" i="0" u="none" strike="noStrike" noProof="0" dirty="0">
                        <a:solidFill>
                          <a:schemeClr val="tx1"/>
                        </a:solidFill>
                        <a:latin typeface="SUIT" pitchFamily="2" charset="-127"/>
                        <a:ea typeface="SUIT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SUIT" pitchFamily="2" charset="-127"/>
                          <a:ea typeface="SUIT" pitchFamily="2" charset="-127"/>
                        </a:rPr>
                        <a:t>뉴스 검색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285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790025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2F80B6A-B3B2-CED1-B95B-011E73E97E1E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DADC8-E2A7-F23C-9370-060AF1D40FC9}"/>
              </a:ext>
            </a:extLst>
          </p:cNvPr>
          <p:cNvSpPr txBox="1"/>
          <p:nvPr/>
        </p:nvSpPr>
        <p:spPr>
          <a:xfrm>
            <a:off x="7839456" y="239888"/>
            <a:ext cx="403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요구사항 정의서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  |  WBS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테이블 정의서 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|  참고 문헌</a:t>
            </a:r>
            <a:endParaRPr lang="ko-KR" sz="1400" dirty="0">
              <a:solidFill>
                <a:schemeClr val="bg1">
                  <a:lumMod val="65000"/>
                </a:schemeClr>
              </a:solidFill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6618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9793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</a:t>
            </a:r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4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  문서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참고문헌</a:t>
            </a:r>
            <a:endParaRPr lang="ko-KR" sz="2800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EE3EDD-6CAF-CFD6-98F5-FE655D6592F4}"/>
              </a:ext>
            </a:extLst>
          </p:cNvPr>
          <p:cNvSpPr txBox="1"/>
          <p:nvPr/>
        </p:nvSpPr>
        <p:spPr>
          <a:xfrm>
            <a:off x="1001194" y="1902918"/>
            <a:ext cx="1042810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SUIT" pitchFamily="2" charset="-127"/>
                <a:ea typeface="SUIT" pitchFamily="2" charset="-127"/>
                <a:cs typeface="+mn-lt"/>
              </a:rPr>
              <a:t>서울 안전누리 지하철 속보 : </a:t>
            </a:r>
            <a:endParaRPr lang="ko-KR" altLang="en-US" dirty="0">
              <a:latin typeface="SUIT" pitchFamily="2" charset="-127"/>
              <a:ea typeface="SUIT" pitchFamily="2" charset="-127"/>
              <a:cs typeface="+mn-lt"/>
            </a:endParaRPr>
          </a:p>
          <a:p>
            <a:r>
              <a:rPr lang="ko-KR" dirty="0">
                <a:latin typeface="SUIT" pitchFamily="2" charset="-127"/>
                <a:ea typeface="SUIT" pitchFamily="2" charset="-127"/>
                <a:cs typeface="+mn-lt"/>
                <a:hlinkClick r:id="rId3"/>
              </a:rPr>
              <a:t>https://safecity.seoul.go.kr/acdnt/sbwyIndex.do</a:t>
            </a:r>
            <a:endParaRPr lang="ko-KR" dirty="0">
              <a:latin typeface="SUIT" pitchFamily="2" charset="-127"/>
              <a:ea typeface="SUIT" pitchFamily="2" charset="-127"/>
            </a:endParaRPr>
          </a:p>
          <a:p>
            <a:endParaRPr lang="ko-KR" altLang="en-US" dirty="0">
              <a:latin typeface="SUIT" pitchFamily="2" charset="-127"/>
              <a:ea typeface="SUIT" pitchFamily="2" charset="-127"/>
              <a:cs typeface="+mn-lt"/>
            </a:endParaRPr>
          </a:p>
          <a:p>
            <a:r>
              <a:rPr lang="ko-KR" dirty="0">
                <a:latin typeface="SUIT" pitchFamily="2" charset="-127"/>
                <a:ea typeface="SUIT" pitchFamily="2" charset="-127"/>
                <a:cs typeface="+mn-lt"/>
              </a:rPr>
              <a:t>네이버 뉴스 검색 API :</a:t>
            </a:r>
            <a:r>
              <a:rPr lang="ko-KR" altLang="en-US" dirty="0">
                <a:latin typeface="SUIT" pitchFamily="2" charset="-127"/>
                <a:ea typeface="SUIT" pitchFamily="2" charset="-127"/>
                <a:cs typeface="+mn-lt"/>
              </a:rPr>
              <a:t> </a:t>
            </a:r>
            <a:r>
              <a:rPr lang="en-US" altLang="ko-KR" dirty="0">
                <a:latin typeface="SUIT" pitchFamily="2" charset="-127"/>
                <a:ea typeface="SUIT" pitchFamily="2" charset="-127"/>
                <a:cs typeface="+mn-lt"/>
                <a:hlinkClick r:id="rId4"/>
              </a:rPr>
              <a:t>https://developers.naver.com/docs/serviceapi/search/news/news.md#%EB%89%B4%EC%8A%A4</a:t>
            </a:r>
            <a:endParaRPr lang="ko-KR" dirty="0">
              <a:latin typeface="SUIT" pitchFamily="2" charset="-127"/>
              <a:ea typeface="SUIT" pitchFamily="2" charset="-127"/>
            </a:endParaRPr>
          </a:p>
          <a:p>
            <a:endParaRPr lang="ko-KR" altLang="en-US" dirty="0">
              <a:latin typeface="SUIT" pitchFamily="2" charset="-127"/>
              <a:ea typeface="SUIT" pitchFamily="2" charset="-127"/>
              <a:cs typeface="+mn-lt"/>
            </a:endParaRPr>
          </a:p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카카오 메시지 </a:t>
            </a:r>
            <a:r>
              <a:rPr lang="en-US" altLang="ko-KR" dirty="0" err="1">
                <a:latin typeface="SUIT" pitchFamily="2" charset="-127"/>
                <a:ea typeface="SUIT" pitchFamily="2" charset="-127"/>
              </a:rPr>
              <a:t>api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: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</a:t>
            </a:r>
          </a:p>
          <a:p>
            <a:r>
              <a:rPr lang="en-US" altLang="ko-KR" dirty="0">
                <a:latin typeface="SUIT" pitchFamily="2" charset="-127"/>
                <a:ea typeface="SUIT" pitchFamily="2" charset="-127"/>
                <a:hlinkClick r:id="rId5"/>
              </a:rPr>
              <a:t>https://developers.kakao.com/docs/latest/ko/message/rest-api</a:t>
            </a:r>
            <a:endParaRPr lang="ko-KR" altLang="en-US" dirty="0">
              <a:latin typeface="SUIT" pitchFamily="2" charset="-127"/>
              <a:ea typeface="SUIT" pitchFamily="2" charset="-127"/>
              <a:cs typeface="+mn-lt"/>
            </a:endParaRPr>
          </a:p>
          <a:p>
            <a:endParaRPr lang="ko-KR" altLang="en-US" dirty="0">
              <a:latin typeface="SUIT" pitchFamily="2" charset="-127"/>
              <a:ea typeface="SUIT" pitchFamily="2" charset="-127"/>
              <a:cs typeface="+mn-lt"/>
            </a:endParaRPr>
          </a:p>
          <a:p>
            <a:r>
              <a:rPr lang="ko-KR" altLang="en-US" dirty="0" err="1">
                <a:latin typeface="SUIT" pitchFamily="2" charset="-127"/>
                <a:ea typeface="SUIT" pitchFamily="2" charset="-127"/>
              </a:rPr>
              <a:t>카카오맵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길 찾기 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API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: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</a:t>
            </a:r>
          </a:p>
          <a:p>
            <a:r>
              <a:rPr lang="en-US" altLang="ko-KR" dirty="0">
                <a:latin typeface="SUIT" pitchFamily="2" charset="-127"/>
                <a:ea typeface="SUIT" pitchFamily="2" charset="-127"/>
                <a:hlinkClick r:id="rId6"/>
              </a:rPr>
              <a:t>https://apis.map.kakao.com/web/guide/#routeurl</a:t>
            </a:r>
            <a:endParaRPr lang="ko-KR" dirty="0">
              <a:latin typeface="SUIT" pitchFamily="2" charset="-127"/>
              <a:ea typeface="SUIT" pitchFamily="2" charset="-127"/>
            </a:endParaRPr>
          </a:p>
          <a:p>
            <a:endParaRPr lang="ko-KR" altLang="en-US" dirty="0">
              <a:latin typeface="SUIT" pitchFamily="2" charset="-127"/>
              <a:ea typeface="SUIT" pitchFamily="2" charset="-127"/>
            </a:endParaRPr>
          </a:p>
          <a:p>
            <a:r>
              <a:rPr lang="ko-KR" dirty="0">
                <a:latin typeface="SUIT" pitchFamily="2" charset="-127"/>
                <a:ea typeface="SUIT" pitchFamily="2" charset="-127"/>
              </a:rPr>
              <a:t>카카오 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Event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API : </a:t>
            </a:r>
            <a:endParaRPr lang="ko-KR" altLang="en-US" dirty="0">
              <a:latin typeface="SUIT" pitchFamily="2" charset="-127"/>
              <a:ea typeface="SUIT" pitchFamily="2" charset="-127"/>
              <a:cs typeface="+mn-lt"/>
            </a:endParaRPr>
          </a:p>
          <a:p>
            <a:r>
              <a:rPr lang="ko-KR" dirty="0">
                <a:latin typeface="SUIT" pitchFamily="2" charset="-127"/>
                <a:ea typeface="SUIT" pitchFamily="2" charset="-127"/>
                <a:cs typeface="+mn-lt"/>
                <a:hlinkClick r:id="rId7"/>
              </a:rPr>
              <a:t>https://i.kakao.com/docs/tutorial-chatbot-key-features#event-api-%EC%82%AC%EC%9A%A9%ED%95%98%EA%B8%B0</a:t>
            </a:r>
            <a:endParaRPr lang="ko-KR" dirty="0">
              <a:latin typeface="SUIT" pitchFamily="2" charset="-127"/>
              <a:ea typeface="SUIT" pitchFamily="2" charset="-127"/>
            </a:endParaRPr>
          </a:p>
          <a:p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87B7A1-3B5D-7BA1-3149-F1AF864C329D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B0E64E-E0C2-4C9D-8094-5656CCC98D76}"/>
              </a:ext>
            </a:extLst>
          </p:cNvPr>
          <p:cNvSpPr txBox="1"/>
          <p:nvPr/>
        </p:nvSpPr>
        <p:spPr>
          <a:xfrm>
            <a:off x="7839456" y="239888"/>
            <a:ext cx="403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요구사항 정의서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  <a:cs typeface="+mn-lt"/>
              </a:rPr>
              <a:t>  |  WBS  |  테이블 정의서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  <a:cs typeface="+mn-lt"/>
              </a:rPr>
              <a:t>참고 문헌</a:t>
            </a:r>
            <a:endParaRPr lang="ko-KR" sz="1400" dirty="0">
              <a:latin typeface="SUIT" pitchFamily="2" charset="-127"/>
              <a:ea typeface="SUIT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7675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21AE9C-7C22-F552-FA56-7C30697E0721}"/>
              </a:ext>
            </a:extLst>
          </p:cNvPr>
          <p:cNvSpPr/>
          <p:nvPr/>
        </p:nvSpPr>
        <p:spPr>
          <a:xfrm>
            <a:off x="0" y="3184634"/>
            <a:ext cx="12192000" cy="6201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1" name="모서리가 둥근 직사각형 1">
            <a:extLst>
              <a:ext uri="{FF2B5EF4-FFF2-40B4-BE49-F238E27FC236}">
                <a16:creationId xmlns:a16="http://schemas.microsoft.com/office/drawing/2014/main" id="{60F29261-F453-C1D1-BD87-EAB43A47E396}"/>
              </a:ext>
            </a:extLst>
          </p:cNvPr>
          <p:cNvSpPr/>
          <p:nvPr/>
        </p:nvSpPr>
        <p:spPr>
          <a:xfrm>
            <a:off x="2261818" y="2321472"/>
            <a:ext cx="7668363" cy="221505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8A090109-6AFB-7BFE-F315-589302C4EE3F}"/>
              </a:ext>
            </a:extLst>
          </p:cNvPr>
          <p:cNvSpPr/>
          <p:nvPr/>
        </p:nvSpPr>
        <p:spPr>
          <a:xfrm>
            <a:off x="2490953" y="2543877"/>
            <a:ext cx="7220606" cy="17702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1FC803-2207-59BD-5E4A-60ACC7E7CA78}"/>
              </a:ext>
            </a:extLst>
          </p:cNvPr>
          <p:cNvSpPr txBox="1"/>
          <p:nvPr/>
        </p:nvSpPr>
        <p:spPr>
          <a:xfrm>
            <a:off x="4317642" y="3104305"/>
            <a:ext cx="356736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dist"/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감사합니다</a:t>
            </a:r>
          </a:p>
        </p:txBody>
      </p:sp>
      <p:pic>
        <p:nvPicPr>
          <p:cNvPr id="19" name="그림 12">
            <a:extLst>
              <a:ext uri="{FF2B5EF4-FFF2-40B4-BE49-F238E27FC236}">
                <a16:creationId xmlns:a16="http://schemas.microsoft.com/office/drawing/2014/main" id="{ADCCAA94-CB77-4A4C-DAA6-19540F90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761" y="637775"/>
            <a:ext cx="1509341" cy="3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9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5FE053-31F2-7BC0-F05F-176824E013B1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7888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01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개요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팀 구성 &amp; 역할 소개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5D8BD65-058F-CE70-7CF8-97876CD879A8}"/>
              </a:ext>
            </a:extLst>
          </p:cNvPr>
          <p:cNvGrpSpPr/>
          <p:nvPr/>
        </p:nvGrpSpPr>
        <p:grpSpPr>
          <a:xfrm>
            <a:off x="766039" y="2558470"/>
            <a:ext cx="2884697" cy="1201948"/>
            <a:chOff x="949484" y="2360914"/>
            <a:chExt cx="2884697" cy="120194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746BE9D-F6C7-EABC-BCFB-43734DAB7193}"/>
                </a:ext>
              </a:extLst>
            </p:cNvPr>
            <p:cNvGrpSpPr/>
            <p:nvPr/>
          </p:nvGrpSpPr>
          <p:grpSpPr>
            <a:xfrm>
              <a:off x="1473190" y="2360914"/>
              <a:ext cx="529458" cy="529458"/>
              <a:chOff x="3787008" y="1937582"/>
              <a:chExt cx="529458" cy="529458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94E342F1-33DE-9BF7-3775-F506F6441996}"/>
                  </a:ext>
                </a:extLst>
              </p:cNvPr>
              <p:cNvSpPr/>
              <p:nvPr/>
            </p:nvSpPr>
            <p:spPr>
              <a:xfrm>
                <a:off x="3815994" y="1937582"/>
                <a:ext cx="471488" cy="471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UIT" pitchFamily="2" charset="-127"/>
                  <a:ea typeface="SUIT" pitchFamily="2" charset="-127"/>
                </a:endParaRPr>
              </a:p>
            </p:txBody>
          </p:sp>
          <p:sp>
            <p:nvSpPr>
              <p:cNvPr id="8" name="도넛 5">
                <a:extLst>
                  <a:ext uri="{FF2B5EF4-FFF2-40B4-BE49-F238E27FC236}">
                    <a16:creationId xmlns:a16="http://schemas.microsoft.com/office/drawing/2014/main" id="{BE16141F-A98B-476C-E009-3F806C32FBF0}"/>
                  </a:ext>
                </a:extLst>
              </p:cNvPr>
              <p:cNvSpPr/>
              <p:nvPr/>
            </p:nvSpPr>
            <p:spPr>
              <a:xfrm>
                <a:off x="3787008" y="1937582"/>
                <a:ext cx="529458" cy="529458"/>
              </a:xfrm>
              <a:prstGeom prst="donut">
                <a:avLst>
                  <a:gd name="adj" fmla="val 1724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endParaRPr>
              </a:p>
            </p:txBody>
          </p:sp>
        </p:grpSp>
        <p:sp>
          <p:nvSpPr>
            <p:cNvPr id="45" name="모서리가 둥근 직사각형 1">
              <a:extLst>
                <a:ext uri="{FF2B5EF4-FFF2-40B4-BE49-F238E27FC236}">
                  <a16:creationId xmlns:a16="http://schemas.microsoft.com/office/drawing/2014/main" id="{87B8C9D2-CE58-F8DF-7A55-9FA47A37E740}"/>
                </a:ext>
              </a:extLst>
            </p:cNvPr>
            <p:cNvSpPr/>
            <p:nvPr/>
          </p:nvSpPr>
          <p:spPr>
            <a:xfrm>
              <a:off x="949484" y="2363806"/>
              <a:ext cx="2884697" cy="1199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47" name="모서리가 둥근 직사각형 2">
              <a:extLst>
                <a:ext uri="{FF2B5EF4-FFF2-40B4-BE49-F238E27FC236}">
                  <a16:creationId xmlns:a16="http://schemas.microsoft.com/office/drawing/2014/main" id="{4F20BEB0-B9E4-026F-FCF2-7EA8AD382575}"/>
                </a:ext>
              </a:extLst>
            </p:cNvPr>
            <p:cNvSpPr/>
            <p:nvPr/>
          </p:nvSpPr>
          <p:spPr>
            <a:xfrm>
              <a:off x="1035680" y="2441866"/>
              <a:ext cx="2702148" cy="10429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3200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임 여 명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1A097DB-F00F-04F5-6DFF-68F4DF2695E1}"/>
              </a:ext>
            </a:extLst>
          </p:cNvPr>
          <p:cNvGrpSpPr/>
          <p:nvPr/>
        </p:nvGrpSpPr>
        <p:grpSpPr>
          <a:xfrm>
            <a:off x="4604261" y="2558470"/>
            <a:ext cx="2884697" cy="1201948"/>
            <a:chOff x="949484" y="2360914"/>
            <a:chExt cx="2884697" cy="120194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A166A6E-99E7-9D4A-78E8-894A356F4877}"/>
                </a:ext>
              </a:extLst>
            </p:cNvPr>
            <p:cNvGrpSpPr/>
            <p:nvPr/>
          </p:nvGrpSpPr>
          <p:grpSpPr>
            <a:xfrm>
              <a:off x="1473190" y="2360914"/>
              <a:ext cx="529458" cy="529458"/>
              <a:chOff x="3787008" y="1937582"/>
              <a:chExt cx="529458" cy="529458"/>
            </a:xfrm>
          </p:grpSpPr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2DCF677D-CFBA-8AEA-B66D-FC269655A92C}"/>
                  </a:ext>
                </a:extLst>
              </p:cNvPr>
              <p:cNvSpPr/>
              <p:nvPr/>
            </p:nvSpPr>
            <p:spPr>
              <a:xfrm>
                <a:off x="3815994" y="1937582"/>
                <a:ext cx="471488" cy="471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UIT" pitchFamily="2" charset="-127"/>
                  <a:ea typeface="SUIT" pitchFamily="2" charset="-127"/>
                </a:endParaRPr>
              </a:p>
            </p:txBody>
          </p:sp>
          <p:sp>
            <p:nvSpPr>
              <p:cNvPr id="61" name="도넛 5">
                <a:extLst>
                  <a:ext uri="{FF2B5EF4-FFF2-40B4-BE49-F238E27FC236}">
                    <a16:creationId xmlns:a16="http://schemas.microsoft.com/office/drawing/2014/main" id="{DD42CFAB-2721-D787-BAB2-83413BF8EE45}"/>
                  </a:ext>
                </a:extLst>
              </p:cNvPr>
              <p:cNvSpPr/>
              <p:nvPr/>
            </p:nvSpPr>
            <p:spPr>
              <a:xfrm>
                <a:off x="3787008" y="1937582"/>
                <a:ext cx="529458" cy="529458"/>
              </a:xfrm>
              <a:prstGeom prst="donut">
                <a:avLst>
                  <a:gd name="adj" fmla="val 1724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endParaRPr>
              </a:p>
            </p:txBody>
          </p:sp>
        </p:grpSp>
        <p:sp>
          <p:nvSpPr>
            <p:cNvPr id="58" name="모서리가 둥근 직사각형 1">
              <a:extLst>
                <a:ext uri="{FF2B5EF4-FFF2-40B4-BE49-F238E27FC236}">
                  <a16:creationId xmlns:a16="http://schemas.microsoft.com/office/drawing/2014/main" id="{8C5F1A37-4EFF-98CF-D402-3B2106F8AC6F}"/>
                </a:ext>
              </a:extLst>
            </p:cNvPr>
            <p:cNvSpPr/>
            <p:nvPr/>
          </p:nvSpPr>
          <p:spPr>
            <a:xfrm>
              <a:off x="949484" y="2363806"/>
              <a:ext cx="2884697" cy="1199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59" name="모서리가 둥근 직사각형 2">
              <a:extLst>
                <a:ext uri="{FF2B5EF4-FFF2-40B4-BE49-F238E27FC236}">
                  <a16:creationId xmlns:a16="http://schemas.microsoft.com/office/drawing/2014/main" id="{B9316712-5410-2D2C-8291-9BC5E5A4A69D}"/>
                </a:ext>
              </a:extLst>
            </p:cNvPr>
            <p:cNvSpPr/>
            <p:nvPr/>
          </p:nvSpPr>
          <p:spPr>
            <a:xfrm>
              <a:off x="1035680" y="2441866"/>
              <a:ext cx="2702148" cy="10429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3200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한 유 경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F45623B-23E2-604F-06C5-F12224493ECA}"/>
              </a:ext>
            </a:extLst>
          </p:cNvPr>
          <p:cNvGrpSpPr/>
          <p:nvPr/>
        </p:nvGrpSpPr>
        <p:grpSpPr>
          <a:xfrm>
            <a:off x="8442483" y="2558470"/>
            <a:ext cx="2884697" cy="1201948"/>
            <a:chOff x="949484" y="2360914"/>
            <a:chExt cx="2884697" cy="1201948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B276F33-3DAB-D86A-DA87-406F7BE0D497}"/>
                </a:ext>
              </a:extLst>
            </p:cNvPr>
            <p:cNvGrpSpPr/>
            <p:nvPr/>
          </p:nvGrpSpPr>
          <p:grpSpPr>
            <a:xfrm>
              <a:off x="1473190" y="2360914"/>
              <a:ext cx="529458" cy="529458"/>
              <a:chOff x="3787008" y="1937582"/>
              <a:chExt cx="529458" cy="529458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B8CA1910-8DD3-7E16-6E29-54BD083D8F20}"/>
                  </a:ext>
                </a:extLst>
              </p:cNvPr>
              <p:cNvSpPr/>
              <p:nvPr/>
            </p:nvSpPr>
            <p:spPr>
              <a:xfrm>
                <a:off x="3815994" y="1937582"/>
                <a:ext cx="471488" cy="471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SUIT" pitchFamily="2" charset="-127"/>
                  <a:ea typeface="SUIT" pitchFamily="2" charset="-127"/>
                </a:endParaRPr>
              </a:p>
            </p:txBody>
          </p:sp>
          <p:sp>
            <p:nvSpPr>
              <p:cNvPr id="67" name="도넛 5">
                <a:extLst>
                  <a:ext uri="{FF2B5EF4-FFF2-40B4-BE49-F238E27FC236}">
                    <a16:creationId xmlns:a16="http://schemas.microsoft.com/office/drawing/2014/main" id="{CC5166C7-5D20-3A8D-7079-A1FE8D38C298}"/>
                  </a:ext>
                </a:extLst>
              </p:cNvPr>
              <p:cNvSpPr/>
              <p:nvPr/>
            </p:nvSpPr>
            <p:spPr>
              <a:xfrm>
                <a:off x="3787008" y="1937582"/>
                <a:ext cx="529458" cy="529458"/>
              </a:xfrm>
              <a:prstGeom prst="donut">
                <a:avLst>
                  <a:gd name="adj" fmla="val 17241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endParaRPr>
              </a:p>
            </p:txBody>
          </p:sp>
        </p:grpSp>
        <p:sp>
          <p:nvSpPr>
            <p:cNvPr id="64" name="모서리가 둥근 직사각형 1">
              <a:extLst>
                <a:ext uri="{FF2B5EF4-FFF2-40B4-BE49-F238E27FC236}">
                  <a16:creationId xmlns:a16="http://schemas.microsoft.com/office/drawing/2014/main" id="{E02498BC-4DAC-DDF4-3431-346E162D2F68}"/>
                </a:ext>
              </a:extLst>
            </p:cNvPr>
            <p:cNvSpPr/>
            <p:nvPr/>
          </p:nvSpPr>
          <p:spPr>
            <a:xfrm>
              <a:off x="949484" y="2363806"/>
              <a:ext cx="2884697" cy="119905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65" name="모서리가 둥근 직사각형 2">
              <a:extLst>
                <a:ext uri="{FF2B5EF4-FFF2-40B4-BE49-F238E27FC236}">
                  <a16:creationId xmlns:a16="http://schemas.microsoft.com/office/drawing/2014/main" id="{31F2D4B7-54CD-BCB7-1324-0F04BECBFDF1}"/>
                </a:ext>
              </a:extLst>
            </p:cNvPr>
            <p:cNvSpPr/>
            <p:nvPr/>
          </p:nvSpPr>
          <p:spPr>
            <a:xfrm>
              <a:off x="1035680" y="2441866"/>
              <a:ext cx="2702148" cy="10429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3200" b="1" dirty="0">
                  <a:solidFill>
                    <a:schemeClr val="tx1"/>
                  </a:solidFill>
                  <a:latin typeface="SUIT" pitchFamily="2" charset="-127"/>
                  <a:ea typeface="SUIT" pitchFamily="2" charset="-127"/>
                </a:rPr>
                <a:t>황 지 훈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A1E82EF-6B89-0D6B-99C5-17D01856DBB6}"/>
              </a:ext>
            </a:extLst>
          </p:cNvPr>
          <p:cNvSpPr txBox="1"/>
          <p:nvPr/>
        </p:nvSpPr>
        <p:spPr>
          <a:xfrm>
            <a:off x="1452879" y="4115929"/>
            <a:ext cx="2187222" cy="18876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SUIT" pitchFamily="2" charset="-127"/>
                <a:ea typeface="SUIT" pitchFamily="2" charset="-127"/>
              </a:rPr>
              <a:t>자료 수집</a:t>
            </a:r>
          </a:p>
          <a:p>
            <a:pPr>
              <a:lnSpc>
                <a:spcPct val="150000"/>
              </a:lnSpc>
            </a:pPr>
            <a:r>
              <a:rPr lang="ko-KR" sz="2000" dirty="0">
                <a:latin typeface="SUIT" pitchFamily="2" charset="-127"/>
                <a:ea typeface="SUIT" pitchFamily="2" charset="-127"/>
              </a:rPr>
              <a:t>API 활용</a:t>
            </a:r>
            <a:endParaRPr lang="ko-KR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sz="2000" dirty="0">
                <a:latin typeface="SUIT" pitchFamily="2" charset="-127"/>
                <a:ea typeface="SUIT" pitchFamily="2" charset="-127"/>
              </a:rPr>
              <a:t>웹 </a:t>
            </a:r>
            <a:r>
              <a:rPr lang="ko-KR" sz="2000" dirty="0" err="1">
                <a:latin typeface="SUIT" pitchFamily="2" charset="-127"/>
                <a:ea typeface="SUIT" pitchFamily="2" charset="-127"/>
              </a:rPr>
              <a:t>크롤링</a:t>
            </a:r>
            <a:endParaRPr lang="ko-KR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SUIT" pitchFamily="2" charset="-127"/>
                <a:ea typeface="SUIT" pitchFamily="2" charset="-127"/>
              </a:rPr>
              <a:t>스킬 서버 구축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6869BD-C59F-F645-B6F7-69D9C9644987}"/>
              </a:ext>
            </a:extLst>
          </p:cNvPr>
          <p:cNvSpPr txBox="1"/>
          <p:nvPr/>
        </p:nvSpPr>
        <p:spPr>
          <a:xfrm>
            <a:off x="5246849" y="4137096"/>
            <a:ext cx="2187222" cy="18876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SUIT" pitchFamily="2" charset="-127"/>
                <a:ea typeface="SUIT" pitchFamily="2" charset="-127"/>
              </a:rPr>
              <a:t>자료 수집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SUIT" pitchFamily="2" charset="-127"/>
                <a:ea typeface="SUIT" pitchFamily="2" charset="-127"/>
              </a:rPr>
              <a:t>웹 </a:t>
            </a:r>
            <a:r>
              <a:rPr lang="ko-KR" altLang="en-US" sz="2000" dirty="0" err="1">
                <a:latin typeface="SUIT" pitchFamily="2" charset="-127"/>
                <a:ea typeface="SUIT" pitchFamily="2" charset="-127"/>
              </a:rPr>
              <a:t>크롤링</a:t>
            </a:r>
            <a:endParaRPr lang="ko-KR" altLang="en-US" sz="2000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sz="2000" dirty="0">
                <a:latin typeface="SUIT" pitchFamily="2" charset="-127"/>
                <a:ea typeface="SUIT" pitchFamily="2" charset="-127"/>
              </a:rPr>
              <a:t>시나리오 구성</a:t>
            </a:r>
            <a:endParaRPr lang="ko-KR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SUIT" pitchFamily="2" charset="-127"/>
                <a:ea typeface="SUIT" pitchFamily="2" charset="-127"/>
              </a:rPr>
              <a:t>스킬 서버 구축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5C44AA3-2A6F-7A72-0A18-E3B4190139FF}"/>
              </a:ext>
            </a:extLst>
          </p:cNvPr>
          <p:cNvSpPr txBox="1"/>
          <p:nvPr/>
        </p:nvSpPr>
        <p:spPr>
          <a:xfrm>
            <a:off x="9174930" y="4158262"/>
            <a:ext cx="2427110" cy="18876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2000" dirty="0">
                <a:latin typeface="SUIT" pitchFamily="2" charset="-127"/>
                <a:ea typeface="SUIT" pitchFamily="2" charset="-127"/>
              </a:rPr>
              <a:t>자료 </a:t>
            </a:r>
            <a:r>
              <a:rPr lang="ko-KR" altLang="en-US" sz="2000" dirty="0">
                <a:latin typeface="SUIT" pitchFamily="2" charset="-127"/>
                <a:ea typeface="SUIT" pitchFamily="2" charset="-127"/>
              </a:rPr>
              <a:t>수집</a:t>
            </a:r>
            <a:endParaRPr lang="ko-KR" sz="2000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sz="2000" dirty="0">
                <a:latin typeface="SUIT" pitchFamily="2" charset="-127"/>
                <a:ea typeface="SUIT" pitchFamily="2" charset="-127"/>
              </a:rPr>
              <a:t>API 활용</a:t>
            </a:r>
            <a:endParaRPr lang="ko-KR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sz="2000" dirty="0">
                <a:latin typeface="SUIT" pitchFamily="2" charset="-127"/>
                <a:ea typeface="SUIT" pitchFamily="2" charset="-127"/>
              </a:rPr>
              <a:t>웹 </a:t>
            </a:r>
            <a:r>
              <a:rPr lang="ko-KR" altLang="en-US" sz="2000" dirty="0" err="1">
                <a:latin typeface="SUIT" pitchFamily="2" charset="-127"/>
                <a:ea typeface="SUIT" pitchFamily="2" charset="-127"/>
              </a:rPr>
              <a:t>크롤링</a:t>
            </a:r>
            <a:endParaRPr lang="ko-KR" sz="2000" dirty="0">
              <a:latin typeface="SUIT" pitchFamily="2" charset="-127"/>
              <a:ea typeface="SUIT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SUIT" pitchFamily="2" charset="-127"/>
                <a:ea typeface="SUIT" pitchFamily="2" charset="-127"/>
              </a:rPr>
              <a:t>테이블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AC1D5-E0F2-E5FD-64CF-F44965C42E2B}"/>
              </a:ext>
            </a:extLst>
          </p:cNvPr>
          <p:cNvSpPr txBox="1"/>
          <p:nvPr/>
        </p:nvSpPr>
        <p:spPr>
          <a:xfrm>
            <a:off x="7392605" y="277173"/>
            <a:ext cx="45907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SUIT" pitchFamily="2" charset="-127"/>
                <a:ea typeface="SUIT" pitchFamily="2" charset="-127"/>
              </a:rPr>
              <a:t>팀 구성 &amp; 역할 소개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  |  주제 선정 배경  |  개발 환경  |  개발 기간</a:t>
            </a:r>
          </a:p>
        </p:txBody>
      </p:sp>
    </p:spTree>
    <p:extLst>
      <p:ext uri="{BB962C8B-B14F-4D97-AF65-F5344CB8AC3E}">
        <p14:creationId xmlns:p14="http://schemas.microsoft.com/office/powerpoint/2010/main" val="2488989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7888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01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개요  -  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주제 선정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D6CC5-5999-C4BD-E8BB-6D4D28AA3E4B}"/>
              </a:ext>
            </a:extLst>
          </p:cNvPr>
          <p:cNvSpPr txBox="1"/>
          <p:nvPr/>
        </p:nvSpPr>
        <p:spPr>
          <a:xfrm>
            <a:off x="948633" y="2285322"/>
            <a:ext cx="2810387" cy="27853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500" b="1" dirty="0">
                <a:latin typeface="SUIT" pitchFamily="2" charset="-127"/>
                <a:ea typeface="SUIT" pitchFamily="2" charset="-127"/>
              </a:rPr>
              <a:t>늘어나는</a:t>
            </a:r>
            <a:endParaRPr lang="ko-KR" sz="4500" b="1" dirty="0">
              <a:latin typeface="SUIT" pitchFamily="2" charset="-127"/>
              <a:ea typeface="SUIT" pitchFamily="2" charset="-127"/>
            </a:endParaRPr>
          </a:p>
          <a:p>
            <a:endParaRPr lang="ko-KR" altLang="en-US" sz="2000" b="1" dirty="0">
              <a:latin typeface="SUIT" pitchFamily="2" charset="-127"/>
              <a:ea typeface="SUIT" pitchFamily="2" charset="-127"/>
            </a:endParaRPr>
          </a:p>
          <a:p>
            <a:r>
              <a:rPr lang="ko-KR" altLang="en-US" sz="4500" b="1" dirty="0">
                <a:latin typeface="SUIT" pitchFamily="2" charset="-127"/>
                <a:ea typeface="SUIT" pitchFamily="2" charset="-127"/>
              </a:rPr>
              <a:t>지하철</a:t>
            </a:r>
            <a:endParaRPr lang="ko-KR" sz="4500" dirty="0">
              <a:latin typeface="SUIT" pitchFamily="2" charset="-127"/>
              <a:ea typeface="SUIT" pitchFamily="2" charset="-127"/>
              <a:cs typeface="+mn-lt"/>
            </a:endParaRPr>
          </a:p>
          <a:p>
            <a:endParaRPr lang="ko-KR" altLang="en-US" sz="2000" b="1" dirty="0">
              <a:latin typeface="SUIT" pitchFamily="2" charset="-127"/>
              <a:ea typeface="SUIT" pitchFamily="2" charset="-127"/>
            </a:endParaRPr>
          </a:p>
          <a:p>
            <a:r>
              <a:rPr lang="ko-KR" altLang="en-US" sz="4500" b="1" dirty="0">
                <a:latin typeface="SUIT" pitchFamily="2" charset="-127"/>
                <a:ea typeface="SUIT" pitchFamily="2" charset="-127"/>
              </a:rPr>
              <a:t>사건 사고</a:t>
            </a:r>
            <a:endParaRPr lang="ko-KR" sz="4500" b="1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0E3BF9-BDC2-D6E4-037D-B4E2FD47B735}"/>
              </a:ext>
            </a:extLst>
          </p:cNvPr>
          <p:cNvSpPr/>
          <p:nvPr/>
        </p:nvSpPr>
        <p:spPr>
          <a:xfrm>
            <a:off x="4891547" y="1606846"/>
            <a:ext cx="6218902" cy="22819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B3D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8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F1FC17D-A585-76E9-F5E8-DFDE2663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01" y="1661180"/>
            <a:ext cx="6080324" cy="216640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4C46EC-EC83-9235-0BBE-3FAD626519E9}"/>
              </a:ext>
            </a:extLst>
          </p:cNvPr>
          <p:cNvSpPr/>
          <p:nvPr/>
        </p:nvSpPr>
        <p:spPr>
          <a:xfrm>
            <a:off x="4482324" y="4088125"/>
            <a:ext cx="7189837" cy="25891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B3D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10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AE0C97-7F3E-9756-71D5-5E446FAD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267" y="4152064"/>
            <a:ext cx="7032977" cy="24517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706C8E-F03C-B3E4-F379-AC242B666675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24DBF-430B-4F1C-6ED8-D08D93662A9D}"/>
              </a:ext>
            </a:extLst>
          </p:cNvPr>
          <p:cNvSpPr txBox="1"/>
          <p:nvPr/>
        </p:nvSpPr>
        <p:spPr>
          <a:xfrm>
            <a:off x="7392605" y="277173"/>
            <a:ext cx="45907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팀 구성 &amp; 역할 소개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</a:rPr>
              <a:t>주제 선정 배경 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개발 환경  |  개발 기간</a:t>
            </a:r>
          </a:p>
        </p:txBody>
      </p:sp>
    </p:spTree>
    <p:extLst>
      <p:ext uri="{BB962C8B-B14F-4D97-AF65-F5344CB8AC3E}">
        <p14:creationId xmlns:p14="http://schemas.microsoft.com/office/powerpoint/2010/main" val="3284352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7888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01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개요  -  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주제 선정 배경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804BE-FD3E-C602-5DF2-D49889C3E59F}"/>
              </a:ext>
            </a:extLst>
          </p:cNvPr>
          <p:cNvSpPr txBox="1"/>
          <p:nvPr/>
        </p:nvSpPr>
        <p:spPr>
          <a:xfrm>
            <a:off x="948794" y="2281861"/>
            <a:ext cx="3079461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4500" b="1" dirty="0" err="1">
                <a:latin typeface="SUIT" pitchFamily="2" charset="-127"/>
                <a:ea typeface="SUIT" pitchFamily="2" charset="-127"/>
              </a:rPr>
              <a:t>늘어나는</a:t>
            </a:r>
            <a:endParaRPr lang="en-US" altLang="en-US" sz="4500" b="1" dirty="0">
              <a:latin typeface="SUIT" pitchFamily="2" charset="-127"/>
              <a:ea typeface="SUIT" pitchFamily="2" charset="-127"/>
            </a:endParaRPr>
          </a:p>
          <a:p>
            <a:endParaRPr lang="ko-KR" altLang="en-US" sz="2000" b="1" dirty="0">
              <a:latin typeface="SUIT" pitchFamily="2" charset="-127"/>
              <a:ea typeface="SUIT" pitchFamily="2" charset="-127"/>
            </a:endParaRPr>
          </a:p>
          <a:p>
            <a:r>
              <a:rPr lang="ko-KR" altLang="en-US" sz="4500" b="1" dirty="0" err="1">
                <a:latin typeface="SUIT" pitchFamily="2" charset="-127"/>
                <a:ea typeface="SUIT" pitchFamily="2" charset="-127"/>
              </a:rPr>
              <a:t>검색량</a:t>
            </a:r>
            <a:endParaRPr lang="ko-KR" altLang="en-US" sz="4500" b="1" dirty="0">
              <a:latin typeface="SUIT" pitchFamily="2" charset="-127"/>
              <a:ea typeface="SUIT" pitchFamily="2" charset="-127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6F045-4AD1-B20A-FA3D-B68D47910485}"/>
              </a:ext>
            </a:extLst>
          </p:cNvPr>
          <p:cNvSpPr txBox="1"/>
          <p:nvPr/>
        </p:nvSpPr>
        <p:spPr>
          <a:xfrm>
            <a:off x="790223" y="4586110"/>
            <a:ext cx="426155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늘어나는 지하철 사건 사고로 인해</a:t>
            </a:r>
          </a:p>
          <a:p>
            <a:endParaRPr lang="ko-KR" altLang="en-US" dirty="0">
              <a:latin typeface="SUIT" pitchFamily="2" charset="-127"/>
              <a:ea typeface="SUIT" pitchFamily="2" charset="-127"/>
            </a:endParaRPr>
          </a:p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시민들의 </a:t>
            </a:r>
            <a:r>
              <a:rPr lang="ko-KR" altLang="en-US" b="1" dirty="0" err="1">
                <a:latin typeface="SUIT" pitchFamily="2" charset="-127"/>
                <a:ea typeface="SUIT" pitchFamily="2" charset="-127"/>
              </a:rPr>
              <a:t>검색량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증가</a:t>
            </a:r>
          </a:p>
          <a:p>
            <a:endParaRPr lang="ko-KR" altLang="en-US" dirty="0">
              <a:latin typeface="SUIT" pitchFamily="2" charset="-127"/>
              <a:ea typeface="SUIT" pitchFamily="2" charset="-127"/>
            </a:endParaRPr>
          </a:p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(검색 키워드 : 지하철, 사고, 시위, 민원)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F7E6BA77-D8F7-BEFD-B874-22E24525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622" y="1715678"/>
            <a:ext cx="6454422" cy="425920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F169879-1C1C-B824-846D-5D860DD18882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4259E-E160-4C7C-0039-0E95979FBCFD}"/>
              </a:ext>
            </a:extLst>
          </p:cNvPr>
          <p:cNvSpPr txBox="1"/>
          <p:nvPr/>
        </p:nvSpPr>
        <p:spPr>
          <a:xfrm>
            <a:off x="7193225" y="5902574"/>
            <a:ext cx="227636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SUIT" pitchFamily="2" charset="-127"/>
                <a:ea typeface="SUIT" pitchFamily="2" charset="-127"/>
              </a:rPr>
              <a:t>출처 : </a:t>
            </a:r>
            <a:r>
              <a:rPr lang="ko-KR" altLang="en-US" sz="1400" dirty="0">
                <a:latin typeface="SUIT" pitchFamily="2" charset="-127"/>
                <a:ea typeface="SUIT" pitchFamily="2" charset="-127"/>
                <a:hlinkClick r:id="rId4"/>
              </a:rPr>
              <a:t>네이버 </a:t>
            </a:r>
            <a:r>
              <a:rPr lang="ko-KR" altLang="en-US" sz="1400" dirty="0" err="1">
                <a:latin typeface="SUIT" pitchFamily="2" charset="-127"/>
                <a:ea typeface="SUIT" pitchFamily="2" charset="-127"/>
                <a:hlinkClick r:id="rId4"/>
              </a:rPr>
              <a:t>데이터랩</a:t>
            </a:r>
            <a:endParaRPr lang="ko-KR" altLang="en-US" sz="1400" dirty="0">
              <a:latin typeface="SUIT" pitchFamily="2" charset="-127"/>
              <a:ea typeface="SUIT" pitchFamily="2" charset="-127"/>
              <a:hlinkClick r:id="rId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491FE-BE55-64E7-E8B8-F70A82A7E90A}"/>
              </a:ext>
            </a:extLst>
          </p:cNvPr>
          <p:cNvSpPr txBox="1"/>
          <p:nvPr/>
        </p:nvSpPr>
        <p:spPr>
          <a:xfrm>
            <a:off x="7392605" y="277173"/>
            <a:ext cx="45907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팀 구성 &amp; 역할 소개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</a:rPr>
              <a:t>주제 선정 배경 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개발 환경  |  개발 기간</a:t>
            </a:r>
          </a:p>
        </p:txBody>
      </p:sp>
    </p:spTree>
    <p:extLst>
      <p:ext uri="{BB962C8B-B14F-4D97-AF65-F5344CB8AC3E}">
        <p14:creationId xmlns:p14="http://schemas.microsoft.com/office/powerpoint/2010/main" val="361094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2FC731-BD3F-6672-AAD1-4D5F8DE82D90}"/>
              </a:ext>
            </a:extLst>
          </p:cNvPr>
          <p:cNvSpPr/>
          <p:nvPr/>
        </p:nvSpPr>
        <p:spPr>
          <a:xfrm>
            <a:off x="1789225" y="2475725"/>
            <a:ext cx="100407" cy="31536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7888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01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개요  -  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개발 환경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8A0B32B-243D-4682-46FD-1588C8D804E0}"/>
              </a:ext>
            </a:extLst>
          </p:cNvPr>
          <p:cNvGrpSpPr/>
          <p:nvPr/>
        </p:nvGrpSpPr>
        <p:grpSpPr>
          <a:xfrm>
            <a:off x="1628411" y="2177471"/>
            <a:ext cx="444792" cy="416570"/>
            <a:chOff x="795856" y="2389138"/>
            <a:chExt cx="444792" cy="41657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1BE9E97-8DA4-EF55-0771-83A34191EE96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26" name="도넛 5">
              <a:extLst>
                <a:ext uri="{FF2B5EF4-FFF2-40B4-BE49-F238E27FC236}">
                  <a16:creationId xmlns:a16="http://schemas.microsoft.com/office/drawing/2014/main" id="{7E87A28A-D684-E888-0B1E-817ECD749F7D}"/>
                </a:ext>
              </a:extLst>
            </p:cNvPr>
            <p:cNvSpPr/>
            <p:nvPr/>
          </p:nvSpPr>
          <p:spPr>
            <a:xfrm>
              <a:off x="795856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C44117-4C7E-CE6E-E6A8-379D6E3D4BA4}"/>
              </a:ext>
            </a:extLst>
          </p:cNvPr>
          <p:cNvSpPr txBox="1"/>
          <p:nvPr/>
        </p:nvSpPr>
        <p:spPr>
          <a:xfrm>
            <a:off x="2441223" y="2130776"/>
            <a:ext cx="24835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 err="1">
                <a:latin typeface="SUIT" pitchFamily="2" charset="-127"/>
                <a:ea typeface="SUIT" pitchFamily="2" charset="-127"/>
              </a:rPr>
              <a:t>Database</a:t>
            </a:r>
            <a:endParaRPr lang="ko-KR" altLang="en-US" sz="24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C6B182-A3CC-0E21-1D4A-B90C137DF472}"/>
              </a:ext>
            </a:extLst>
          </p:cNvPr>
          <p:cNvSpPr txBox="1"/>
          <p:nvPr/>
        </p:nvSpPr>
        <p:spPr>
          <a:xfrm>
            <a:off x="2511777" y="2596442"/>
            <a:ext cx="24835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SUIT" pitchFamily="2" charset="-127"/>
                <a:ea typeface="SUIT" pitchFamily="2" charset="-127"/>
              </a:rPr>
              <a:t>PostgreSQL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- 14.5</a:t>
            </a:r>
          </a:p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PgAdmin4 - 6.15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3C281DD-D269-5F93-AACF-5490F9090109}"/>
              </a:ext>
            </a:extLst>
          </p:cNvPr>
          <p:cNvGrpSpPr/>
          <p:nvPr/>
        </p:nvGrpSpPr>
        <p:grpSpPr>
          <a:xfrm>
            <a:off x="1628411" y="3772026"/>
            <a:ext cx="444792" cy="416570"/>
            <a:chOff x="795856" y="2389138"/>
            <a:chExt cx="444792" cy="41657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F191D51-85B8-990D-9C90-60E8C03606C9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36" name="도넛 5">
              <a:extLst>
                <a:ext uri="{FF2B5EF4-FFF2-40B4-BE49-F238E27FC236}">
                  <a16:creationId xmlns:a16="http://schemas.microsoft.com/office/drawing/2014/main" id="{22FFA427-2E9E-08A4-B7E7-DB0F925598CA}"/>
                </a:ext>
              </a:extLst>
            </p:cNvPr>
            <p:cNvSpPr/>
            <p:nvPr/>
          </p:nvSpPr>
          <p:spPr>
            <a:xfrm>
              <a:off x="795856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BD363C04-EC25-34A8-DFE9-02E7F3AABE4E}"/>
              </a:ext>
            </a:extLst>
          </p:cNvPr>
          <p:cNvSpPr txBox="1"/>
          <p:nvPr/>
        </p:nvSpPr>
        <p:spPr>
          <a:xfrm>
            <a:off x="2451118" y="3753554"/>
            <a:ext cx="24835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 err="1">
                <a:latin typeface="SUIT" pitchFamily="2" charset="-127"/>
                <a:ea typeface="SUIT" pitchFamily="2" charset="-127"/>
              </a:rPr>
              <a:t>Webserver</a:t>
            </a:r>
            <a:endParaRPr 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D2559-ED0E-5272-C7AF-FB658439CCAF}"/>
              </a:ext>
            </a:extLst>
          </p:cNvPr>
          <p:cNvSpPr txBox="1"/>
          <p:nvPr/>
        </p:nvSpPr>
        <p:spPr>
          <a:xfrm>
            <a:off x="2521674" y="4219220"/>
            <a:ext cx="24835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SUIT" pitchFamily="2" charset="-127"/>
                <a:ea typeface="SUIT" pitchFamily="2" charset="-127"/>
              </a:rPr>
              <a:t>Heroku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- 7.53.0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347563B-974C-1A19-2747-7F5178E2A10E}"/>
              </a:ext>
            </a:extLst>
          </p:cNvPr>
          <p:cNvGrpSpPr/>
          <p:nvPr/>
        </p:nvGrpSpPr>
        <p:grpSpPr>
          <a:xfrm>
            <a:off x="1628411" y="5366581"/>
            <a:ext cx="444792" cy="416570"/>
            <a:chOff x="795856" y="2389138"/>
            <a:chExt cx="444792" cy="41657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5F1BCA-4A2B-9B5D-9127-11E21CDFAD8D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41" name="도넛 5">
              <a:extLst>
                <a:ext uri="{FF2B5EF4-FFF2-40B4-BE49-F238E27FC236}">
                  <a16:creationId xmlns:a16="http://schemas.microsoft.com/office/drawing/2014/main" id="{F6A9AC4A-60F4-0CFB-7492-DEF19578FB34}"/>
                </a:ext>
              </a:extLst>
            </p:cNvPr>
            <p:cNvSpPr/>
            <p:nvPr/>
          </p:nvSpPr>
          <p:spPr>
            <a:xfrm>
              <a:off x="795856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5FA4CDB-CFF9-BBF5-DEB3-4FEB19B5B0C4}"/>
              </a:ext>
            </a:extLst>
          </p:cNvPr>
          <p:cNvSpPr txBox="1"/>
          <p:nvPr/>
        </p:nvSpPr>
        <p:spPr>
          <a:xfrm>
            <a:off x="2455334" y="5348109"/>
            <a:ext cx="24835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 err="1">
                <a:latin typeface="SUIT" pitchFamily="2" charset="-127"/>
                <a:ea typeface="SUIT" pitchFamily="2" charset="-127"/>
              </a:rPr>
              <a:t>Language</a:t>
            </a:r>
            <a:endParaRPr 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5188C7-F68D-0612-ABB8-0BEAE39605E9}"/>
              </a:ext>
            </a:extLst>
          </p:cNvPr>
          <p:cNvSpPr txBox="1"/>
          <p:nvPr/>
        </p:nvSpPr>
        <p:spPr>
          <a:xfrm>
            <a:off x="2525889" y="5813775"/>
            <a:ext cx="24835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SUIT" pitchFamily="2" charset="-127"/>
                <a:ea typeface="SUIT" pitchFamily="2" charset="-127"/>
              </a:rPr>
              <a:t>Python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- 3.10.7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47E584-DE13-045E-4AEF-E157C0C5B1EC}"/>
              </a:ext>
            </a:extLst>
          </p:cNvPr>
          <p:cNvSpPr/>
          <p:nvPr/>
        </p:nvSpPr>
        <p:spPr>
          <a:xfrm>
            <a:off x="6883336" y="2537177"/>
            <a:ext cx="100407" cy="2151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C9203B-F23B-6BD4-C295-9A2782A413BD}"/>
              </a:ext>
            </a:extLst>
          </p:cNvPr>
          <p:cNvSpPr txBox="1"/>
          <p:nvPr/>
        </p:nvSpPr>
        <p:spPr>
          <a:xfrm>
            <a:off x="7644007" y="2116665"/>
            <a:ext cx="24835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 err="1">
                <a:latin typeface="SUIT" pitchFamily="2" charset="-127"/>
                <a:ea typeface="SUIT" pitchFamily="2" charset="-127"/>
              </a:rPr>
              <a:t>Library</a:t>
            </a:r>
            <a:endParaRPr lang="ko-KR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ED2F74-DEA8-2AF9-5DFB-66C6C7B4A5A1}"/>
              </a:ext>
            </a:extLst>
          </p:cNvPr>
          <p:cNvSpPr txBox="1"/>
          <p:nvPr/>
        </p:nvSpPr>
        <p:spPr>
          <a:xfrm>
            <a:off x="7714563" y="2582331"/>
            <a:ext cx="248355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SUIT" pitchFamily="2" charset="-127"/>
                <a:ea typeface="SUIT" pitchFamily="2" charset="-127"/>
              </a:rPr>
              <a:t>Flask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- 2.2.2</a:t>
            </a:r>
          </a:p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Psycopg2 - 2.9.5</a:t>
            </a:r>
          </a:p>
          <a:p>
            <a:r>
              <a:rPr lang="en-US" altLang="ko-KR" dirty="0">
                <a:latin typeface="SUIT" pitchFamily="2" charset="-127"/>
                <a:ea typeface="SUIT" pitchFamily="2" charset="-127"/>
                <a:cs typeface="+mn-lt"/>
              </a:rPr>
              <a:t>Selenium </a:t>
            </a:r>
            <a:r>
              <a:rPr lang="en-US" altLang="en-US" dirty="0">
                <a:latin typeface="SUIT" pitchFamily="2" charset="-127"/>
                <a:ea typeface="SUIT" pitchFamily="2" charset="-127"/>
                <a:cs typeface="+mn-lt"/>
              </a:rPr>
              <a:t>-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4.6.0</a:t>
            </a:r>
            <a:endParaRPr lang="ko-KR" dirty="0">
              <a:latin typeface="SUIT" pitchFamily="2" charset="-127"/>
              <a:ea typeface="SUIT" pitchFamily="2" charset="-127"/>
            </a:endParaRPr>
          </a:p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Schedule – 1.1.0</a:t>
            </a:r>
          </a:p>
          <a:p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14472B-E1BA-4C3E-0E84-2C38B3C94E8C}"/>
              </a:ext>
            </a:extLst>
          </p:cNvPr>
          <p:cNvSpPr txBox="1"/>
          <p:nvPr/>
        </p:nvSpPr>
        <p:spPr>
          <a:xfrm>
            <a:off x="7642186" y="4363973"/>
            <a:ext cx="24835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SUIT" pitchFamily="2" charset="-127"/>
                <a:ea typeface="SUIT" pitchFamily="2" charset="-127"/>
              </a:rPr>
              <a:t>Tool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630689-56B0-EE64-1837-F96136DD1B67}"/>
              </a:ext>
            </a:extLst>
          </p:cNvPr>
          <p:cNvSpPr txBox="1"/>
          <p:nvPr/>
        </p:nvSpPr>
        <p:spPr>
          <a:xfrm>
            <a:off x="7712742" y="4829639"/>
            <a:ext cx="24835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SUIT" pitchFamily="2" charset="-127"/>
                <a:ea typeface="SUIT" pitchFamily="2" charset="-127"/>
              </a:rPr>
              <a:t>Kakao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dirty="0" err="1">
                <a:latin typeface="SUIT" pitchFamily="2" charset="-127"/>
                <a:ea typeface="SUIT" pitchFamily="2" charset="-127"/>
              </a:rPr>
              <a:t>I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dirty="0" err="1">
                <a:latin typeface="SUIT" pitchFamily="2" charset="-127"/>
                <a:ea typeface="SUIT" pitchFamily="2" charset="-127"/>
              </a:rPr>
              <a:t>open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dirty="0" err="1">
                <a:latin typeface="SUIT" pitchFamily="2" charset="-127"/>
                <a:ea typeface="SUIT" pitchFamily="2" charset="-127"/>
              </a:rPr>
              <a:t>builder</a:t>
            </a:r>
            <a:endParaRPr lang="ko-KR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FC209CA-1E84-956E-97B6-49C7990AFC58}"/>
              </a:ext>
            </a:extLst>
          </p:cNvPr>
          <p:cNvGrpSpPr/>
          <p:nvPr/>
        </p:nvGrpSpPr>
        <p:grpSpPr>
          <a:xfrm>
            <a:off x="6704313" y="2177470"/>
            <a:ext cx="444792" cy="416570"/>
            <a:chOff x="795856" y="2389138"/>
            <a:chExt cx="444792" cy="41657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86C36A2-930E-16AA-E615-09AE31D5C6B4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62" name="도넛 5">
              <a:extLst>
                <a:ext uri="{FF2B5EF4-FFF2-40B4-BE49-F238E27FC236}">
                  <a16:creationId xmlns:a16="http://schemas.microsoft.com/office/drawing/2014/main" id="{57386984-858C-333B-0539-3D168A83498C}"/>
                </a:ext>
              </a:extLst>
            </p:cNvPr>
            <p:cNvSpPr/>
            <p:nvPr/>
          </p:nvSpPr>
          <p:spPr>
            <a:xfrm>
              <a:off x="795856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B92157E-751B-E898-D11D-A61DE8A003A5}"/>
              </a:ext>
            </a:extLst>
          </p:cNvPr>
          <p:cNvGrpSpPr/>
          <p:nvPr/>
        </p:nvGrpSpPr>
        <p:grpSpPr>
          <a:xfrm>
            <a:off x="6704313" y="4414309"/>
            <a:ext cx="444792" cy="416570"/>
            <a:chOff x="795856" y="2389138"/>
            <a:chExt cx="444792" cy="41657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F1902862-C42F-D487-E8DE-1D27AEEDF652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65" name="도넛 5">
              <a:extLst>
                <a:ext uri="{FF2B5EF4-FFF2-40B4-BE49-F238E27FC236}">
                  <a16:creationId xmlns:a16="http://schemas.microsoft.com/office/drawing/2014/main" id="{F2D70ACD-F6D3-D622-93D8-48CEE70672F8}"/>
                </a:ext>
              </a:extLst>
            </p:cNvPr>
            <p:cNvSpPr/>
            <p:nvPr/>
          </p:nvSpPr>
          <p:spPr>
            <a:xfrm>
              <a:off x="795856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1EF4F1-9C41-A77E-F0FB-8654828756E3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2C092-6CD5-0095-6E47-228A3A55470D}"/>
              </a:ext>
            </a:extLst>
          </p:cNvPr>
          <p:cNvSpPr txBox="1"/>
          <p:nvPr/>
        </p:nvSpPr>
        <p:spPr>
          <a:xfrm>
            <a:off x="7392605" y="277173"/>
            <a:ext cx="45907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팀 구성 &amp; 역할 소개  |  주제 선정 배경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</a:rPr>
              <a:t>개발 환경 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|  개발 기간</a:t>
            </a:r>
          </a:p>
        </p:txBody>
      </p:sp>
    </p:spTree>
    <p:extLst>
      <p:ext uri="{BB962C8B-B14F-4D97-AF65-F5344CB8AC3E}">
        <p14:creationId xmlns:p14="http://schemas.microsoft.com/office/powerpoint/2010/main" val="250894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7888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01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개요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개발 기간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150053-C249-0872-B763-B608EF58CFA4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138D3D-A15F-31D5-4819-9542E043D794}"/>
              </a:ext>
            </a:extLst>
          </p:cNvPr>
          <p:cNvSpPr/>
          <p:nvPr/>
        </p:nvSpPr>
        <p:spPr>
          <a:xfrm>
            <a:off x="1688726" y="1923860"/>
            <a:ext cx="100407" cy="49303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6B9E22-2B6C-0798-99C9-874FB34564EB}"/>
              </a:ext>
            </a:extLst>
          </p:cNvPr>
          <p:cNvSpPr txBox="1"/>
          <p:nvPr/>
        </p:nvSpPr>
        <p:spPr>
          <a:xfrm>
            <a:off x="2230244" y="1923586"/>
            <a:ext cx="88559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준비 기간 (11/18  ~ 11/22)</a:t>
            </a:r>
          </a:p>
          <a:p>
            <a:r>
              <a:rPr lang="ko-KR" altLang="en-US" sz="1600" dirty="0">
                <a:latin typeface="SUIT" pitchFamily="2" charset="-127"/>
                <a:ea typeface="SUIT" pitchFamily="2" charset="-127"/>
              </a:rPr>
              <a:t>    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•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주제선정 </a:t>
            </a:r>
          </a:p>
          <a:p>
            <a:r>
              <a:rPr lang="ko-KR" sz="1600" dirty="0">
                <a:latin typeface="SUIT" pitchFamily="2" charset="-127"/>
                <a:ea typeface="SUIT" pitchFamily="2" charset="-127"/>
              </a:rPr>
              <a:t>    </a:t>
            </a:r>
            <a:r>
              <a:rPr lang="ko-KR" dirty="0">
                <a:latin typeface="SUIT" pitchFamily="2" charset="-127"/>
                <a:ea typeface="SUIT" pitchFamily="2" charset="-127"/>
              </a:rPr>
              <a:t>•</a:t>
            </a:r>
            <a:r>
              <a:rPr lang="ko-KR" sz="1600" dirty="0">
                <a:latin typeface="SUIT" pitchFamily="2" charset="-127"/>
                <a:ea typeface="SUIT" pitchFamily="2" charset="-127"/>
              </a:rPr>
              <a:t> 프로젝트 계획 수립 및 기획보고서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ppt </a:t>
            </a:r>
            <a:r>
              <a:rPr lang="en-US" altLang="ko-KR" sz="1600" dirty="0" err="1">
                <a:latin typeface="SUIT" pitchFamily="2" charset="-127"/>
                <a:ea typeface="SUIT" pitchFamily="2" charset="-127"/>
              </a:rPr>
              <a:t>제작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r>
              <a:rPr lang="ko-KR" sz="1600" dirty="0">
                <a:latin typeface="SUIT" pitchFamily="2" charset="-127"/>
                <a:ea typeface="SUIT" pitchFamily="2" charset="-127"/>
              </a:rPr>
              <a:t>    </a:t>
            </a:r>
            <a:r>
              <a:rPr lang="ko-KR" dirty="0">
                <a:latin typeface="SUIT" pitchFamily="2" charset="-127"/>
                <a:ea typeface="SUIT" pitchFamily="2" charset="-127"/>
              </a:rPr>
              <a:t>•</a:t>
            </a:r>
            <a:r>
              <a:rPr lang="ko-KR" sz="1600" dirty="0">
                <a:latin typeface="SUIT" pitchFamily="2" charset="-127"/>
                <a:ea typeface="SUIT" pitchFamily="2" charset="-127"/>
              </a:rPr>
              <a:t> 기획보고서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발표 </a:t>
            </a:r>
            <a:endParaRPr lang="ko-KR" sz="16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258BE2-8A6E-C691-2A5A-913C69F2E6C3}"/>
              </a:ext>
            </a:extLst>
          </p:cNvPr>
          <p:cNvSpPr txBox="1"/>
          <p:nvPr/>
        </p:nvSpPr>
        <p:spPr>
          <a:xfrm>
            <a:off x="2230244" y="3772827"/>
            <a:ext cx="76107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분석 (11/22~ 11/23)</a:t>
            </a:r>
          </a:p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    </a:t>
            </a:r>
            <a:r>
              <a:rPr lang="ko-KR" dirty="0">
                <a:latin typeface="SUIT" pitchFamily="2" charset="-127"/>
                <a:ea typeface="SUIT" pitchFamily="2" charset="-127"/>
              </a:rPr>
              <a:t>•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API </a:t>
            </a:r>
            <a:r>
              <a:rPr lang="en-US" altLang="ko-KR" sz="1600" dirty="0" err="1">
                <a:latin typeface="SUIT" pitchFamily="2" charset="-127"/>
                <a:ea typeface="SUIT" pitchFamily="2" charset="-127"/>
              </a:rPr>
              <a:t>데이터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600" dirty="0" err="1">
                <a:latin typeface="SUIT" pitchFamily="2" charset="-127"/>
                <a:ea typeface="SUIT" pitchFamily="2" charset="-127"/>
              </a:rPr>
              <a:t>수집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및 </a:t>
            </a:r>
            <a:r>
              <a:rPr lang="en-US" altLang="ko-KR" sz="1600" dirty="0" err="1">
                <a:latin typeface="SUIT" pitchFamily="2" charset="-127"/>
                <a:ea typeface="SUIT" pitchFamily="2" charset="-127"/>
              </a:rPr>
              <a:t>웹크롤링</a:t>
            </a:r>
            <a:endParaRPr lang="ko-KR" sz="1600" dirty="0">
              <a:latin typeface="SUIT" pitchFamily="2" charset="-127"/>
              <a:ea typeface="SUIT" pitchFamily="2" charset="-127"/>
            </a:endParaRPr>
          </a:p>
          <a:p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0C2F1D-5BBE-E478-60D2-51EB40E94A62}"/>
              </a:ext>
            </a:extLst>
          </p:cNvPr>
          <p:cNvSpPr txBox="1"/>
          <p:nvPr/>
        </p:nvSpPr>
        <p:spPr>
          <a:xfrm>
            <a:off x="2230243" y="5547731"/>
            <a:ext cx="70624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latin typeface="SUIT" pitchFamily="2" charset="-127"/>
                <a:ea typeface="SUIT" pitchFamily="2" charset="-127"/>
              </a:rPr>
              <a:t>챗봇구현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 및 데이터 베이스 연동 (11/23 ~ 11/24)</a:t>
            </a:r>
          </a:p>
          <a:p>
            <a:r>
              <a:rPr lang="ko-KR" dirty="0">
                <a:latin typeface="SUIT" pitchFamily="2" charset="-127"/>
                <a:ea typeface="SUIT" pitchFamily="2" charset="-127"/>
              </a:rPr>
              <a:t>   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</a:t>
            </a:r>
            <a:r>
              <a:rPr lang="ko-KR" dirty="0">
                <a:latin typeface="SUIT" pitchFamily="2" charset="-127"/>
                <a:ea typeface="SUIT" pitchFamily="2" charset="-127"/>
              </a:rPr>
              <a:t>•</a:t>
            </a:r>
            <a:r>
              <a:rPr lang="ko-KR" sz="1600" dirty="0">
                <a:latin typeface="SUIT" pitchFamily="2" charset="-127"/>
                <a:ea typeface="SUIT" pitchFamily="2" charset="-127"/>
              </a:rPr>
              <a:t> 시나리오 구성 및 작성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 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r>
              <a:rPr lang="en-US" altLang="ko-KR" dirty="0">
                <a:latin typeface="SUIT" pitchFamily="2" charset="-127"/>
                <a:ea typeface="SUIT" pitchFamily="2" charset="-127"/>
              </a:rPr>
              <a:t>    • 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데이터베이스 연동 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7BC318D-692A-29BD-94E6-A41959E1E832}"/>
              </a:ext>
            </a:extLst>
          </p:cNvPr>
          <p:cNvGrpSpPr/>
          <p:nvPr/>
        </p:nvGrpSpPr>
        <p:grpSpPr>
          <a:xfrm>
            <a:off x="1515522" y="1719032"/>
            <a:ext cx="444792" cy="416570"/>
            <a:chOff x="795856" y="2389138"/>
            <a:chExt cx="444792" cy="41657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3E75182-E0B2-F8B0-EB30-C0BE9B622825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5" name="도넛 5">
              <a:extLst>
                <a:ext uri="{FF2B5EF4-FFF2-40B4-BE49-F238E27FC236}">
                  <a16:creationId xmlns:a16="http://schemas.microsoft.com/office/drawing/2014/main" id="{76897F48-EB2C-DFB2-3BAB-58E2934D66C7}"/>
                </a:ext>
              </a:extLst>
            </p:cNvPr>
            <p:cNvSpPr/>
            <p:nvPr/>
          </p:nvSpPr>
          <p:spPr>
            <a:xfrm>
              <a:off x="795856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F2639A-A46E-0C67-328A-89F8CEBDC63C}"/>
              </a:ext>
            </a:extLst>
          </p:cNvPr>
          <p:cNvGrpSpPr/>
          <p:nvPr/>
        </p:nvGrpSpPr>
        <p:grpSpPr>
          <a:xfrm>
            <a:off x="1515522" y="3632636"/>
            <a:ext cx="444792" cy="416570"/>
            <a:chOff x="795856" y="2389138"/>
            <a:chExt cx="444792" cy="41657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BBFFB49-D1FB-FF42-5314-06839614305B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9" name="도넛 5">
              <a:extLst>
                <a:ext uri="{FF2B5EF4-FFF2-40B4-BE49-F238E27FC236}">
                  <a16:creationId xmlns:a16="http://schemas.microsoft.com/office/drawing/2014/main" id="{06475B29-0BA2-1592-D193-7CB92F76DEF2}"/>
                </a:ext>
              </a:extLst>
            </p:cNvPr>
            <p:cNvSpPr/>
            <p:nvPr/>
          </p:nvSpPr>
          <p:spPr>
            <a:xfrm>
              <a:off x="795856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450C644-79DA-2E64-9A6F-568030F4280C}"/>
              </a:ext>
            </a:extLst>
          </p:cNvPr>
          <p:cNvGrpSpPr/>
          <p:nvPr/>
        </p:nvGrpSpPr>
        <p:grpSpPr>
          <a:xfrm>
            <a:off x="1515522" y="5336294"/>
            <a:ext cx="444792" cy="416570"/>
            <a:chOff x="795856" y="2389138"/>
            <a:chExt cx="444792" cy="41657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7032DF1-EEFB-C029-4ADE-0189B4542F76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13" name="도넛 5">
              <a:extLst>
                <a:ext uri="{FF2B5EF4-FFF2-40B4-BE49-F238E27FC236}">
                  <a16:creationId xmlns:a16="http://schemas.microsoft.com/office/drawing/2014/main" id="{4BCC4EA6-2D74-983D-1CC8-6F703B7FEE9D}"/>
                </a:ext>
              </a:extLst>
            </p:cNvPr>
            <p:cNvSpPr/>
            <p:nvPr/>
          </p:nvSpPr>
          <p:spPr>
            <a:xfrm>
              <a:off x="795856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7316316-A297-A52C-11A3-FFCAAC421DE2}"/>
              </a:ext>
            </a:extLst>
          </p:cNvPr>
          <p:cNvSpPr txBox="1"/>
          <p:nvPr/>
        </p:nvSpPr>
        <p:spPr>
          <a:xfrm>
            <a:off x="7392605" y="277173"/>
            <a:ext cx="45907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팀 구성 &amp; 역할 소개  |  주제 선정 배경  |  개발 환경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</a:rPr>
              <a:t>개발 기간</a:t>
            </a:r>
          </a:p>
        </p:txBody>
      </p:sp>
    </p:spTree>
    <p:extLst>
      <p:ext uri="{BB962C8B-B14F-4D97-AF65-F5344CB8AC3E}">
        <p14:creationId xmlns:p14="http://schemas.microsoft.com/office/powerpoint/2010/main" val="124157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0">
            <a:extLst>
              <a:ext uri="{FF2B5EF4-FFF2-40B4-BE49-F238E27FC236}">
                <a16:creationId xmlns:a16="http://schemas.microsoft.com/office/drawing/2014/main" id="{CFD7570E-8C5E-6307-184A-960C77FB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4" y="205184"/>
            <a:ext cx="1354669" cy="1368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D68A1-D0E1-54D9-354D-40CDDE57E27A}"/>
              </a:ext>
            </a:extLst>
          </p:cNvPr>
          <p:cNvSpPr txBox="1"/>
          <p:nvPr/>
        </p:nvSpPr>
        <p:spPr>
          <a:xfrm>
            <a:off x="1580444" y="804332"/>
            <a:ext cx="7888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UIT" pitchFamily="2" charset="-127"/>
                <a:ea typeface="SUIT" pitchFamily="2" charset="-127"/>
              </a:rPr>
              <a:t>01</a:t>
            </a:r>
            <a:r>
              <a:rPr lang="ko-KR" altLang="en-US" sz="2800" b="1" dirty="0">
                <a:latin typeface="SUIT" pitchFamily="2" charset="-127"/>
                <a:ea typeface="SUIT" pitchFamily="2" charset="-127"/>
              </a:rPr>
              <a:t>  프로젝트 개요  -  </a:t>
            </a:r>
            <a:r>
              <a:rPr lang="ko-KR" altLang="en-US" sz="2800" dirty="0">
                <a:latin typeface="SUIT" pitchFamily="2" charset="-127"/>
                <a:ea typeface="SUIT" pitchFamily="2" charset="-127"/>
              </a:rPr>
              <a:t>개발 기간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150053-C249-0872-B763-B608EF58CFA4}"/>
              </a:ext>
            </a:extLst>
          </p:cNvPr>
          <p:cNvSpPr/>
          <p:nvPr/>
        </p:nvSpPr>
        <p:spPr>
          <a:xfrm>
            <a:off x="1580445" y="618025"/>
            <a:ext cx="10277324" cy="750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3138D3D-A15F-31D5-4819-9542E043D794}"/>
              </a:ext>
            </a:extLst>
          </p:cNvPr>
          <p:cNvSpPr/>
          <p:nvPr/>
        </p:nvSpPr>
        <p:spPr>
          <a:xfrm>
            <a:off x="1688726" y="1635787"/>
            <a:ext cx="91115" cy="37129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F1B8E2D-1238-02DE-3A55-B922930B2CFA}"/>
              </a:ext>
            </a:extLst>
          </p:cNvPr>
          <p:cNvGrpSpPr/>
          <p:nvPr/>
        </p:nvGrpSpPr>
        <p:grpSpPr>
          <a:xfrm>
            <a:off x="1531487" y="5021030"/>
            <a:ext cx="444792" cy="416570"/>
            <a:chOff x="820840" y="2389138"/>
            <a:chExt cx="444792" cy="41657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944DCE9-06E6-2953-CCF1-444CEA534C3B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35" name="도넛 5">
              <a:extLst>
                <a:ext uri="{FF2B5EF4-FFF2-40B4-BE49-F238E27FC236}">
                  <a16:creationId xmlns:a16="http://schemas.microsoft.com/office/drawing/2014/main" id="{94AA0DB8-1A9E-24B7-1998-8AF2E66DAB79}"/>
                </a:ext>
              </a:extLst>
            </p:cNvPr>
            <p:cNvSpPr/>
            <p:nvPr/>
          </p:nvSpPr>
          <p:spPr>
            <a:xfrm>
              <a:off x="820840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36B9E22-2B6C-0798-99C9-874FB34564EB}"/>
              </a:ext>
            </a:extLst>
          </p:cNvPr>
          <p:cNvSpPr txBox="1"/>
          <p:nvPr/>
        </p:nvSpPr>
        <p:spPr>
          <a:xfrm>
            <a:off x="2453268" y="3909685"/>
            <a:ext cx="8855926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완료보고 및 제출(11/29  ~ 12/2)</a:t>
            </a:r>
          </a:p>
          <a:p>
            <a:r>
              <a:rPr lang="ko-KR" altLang="en-US" sz="1600" dirty="0">
                <a:latin typeface="SUIT" pitchFamily="2" charset="-127"/>
                <a:ea typeface="SUIT" pitchFamily="2" charset="-127"/>
              </a:rPr>
              <a:t>    </a:t>
            </a:r>
            <a:r>
              <a:rPr lang="ko-KR" dirty="0">
                <a:latin typeface="SUIT" pitchFamily="2" charset="-127"/>
                <a:ea typeface="SUIT" pitchFamily="2" charset="-127"/>
              </a:rPr>
              <a:t>•</a:t>
            </a:r>
            <a:r>
              <a:rPr lang="ko-KR" altLang="en-US" dirty="0">
                <a:latin typeface="SUIT" pitchFamily="2" charset="-127"/>
                <a:ea typeface="SUIT" pitchFamily="2" charset="-127"/>
              </a:rPr>
              <a:t> 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프로젝트 </a:t>
            </a:r>
            <a:r>
              <a:rPr lang="ko-KR" altLang="en-US" sz="1600" dirty="0" err="1">
                <a:latin typeface="SUIT" pitchFamily="2" charset="-127"/>
                <a:ea typeface="SUIT" pitchFamily="2" charset="-127"/>
              </a:rPr>
              <a:t>ppt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 제작</a:t>
            </a:r>
          </a:p>
          <a:p>
            <a:r>
              <a:rPr lang="ko-KR" sz="1600" dirty="0">
                <a:latin typeface="SUIT" pitchFamily="2" charset="-127"/>
                <a:ea typeface="SUIT" pitchFamily="2" charset="-127"/>
              </a:rPr>
              <a:t>    </a:t>
            </a:r>
            <a:r>
              <a:rPr lang="ko-KR" dirty="0">
                <a:latin typeface="SUIT" pitchFamily="2" charset="-127"/>
                <a:ea typeface="SUIT" pitchFamily="2" charset="-127"/>
              </a:rPr>
              <a:t>•</a:t>
            </a:r>
            <a:r>
              <a:rPr lang="ko-KR" sz="1600" dirty="0">
                <a:latin typeface="SUIT" pitchFamily="2" charset="-127"/>
                <a:ea typeface="SUIT" pitchFamily="2" charset="-127"/>
              </a:rPr>
              <a:t> 프로젝트 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ppt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 발표</a:t>
            </a:r>
          </a:p>
          <a:p>
            <a:r>
              <a:rPr lang="ko-KR" sz="1600" dirty="0">
                <a:latin typeface="SUIT" pitchFamily="2" charset="-127"/>
                <a:ea typeface="SUIT" pitchFamily="2" charset="-127"/>
              </a:rPr>
              <a:t>    • 프로젝트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제출</a:t>
            </a:r>
            <a:endParaRPr lang="en-US" altLang="ko-KR" sz="1600" dirty="0">
              <a:latin typeface="SUIT" pitchFamily="2" charset="-127"/>
              <a:ea typeface="SUIT" pitchFamily="2" charset="-127"/>
            </a:endParaRPr>
          </a:p>
          <a:p>
            <a:endParaRPr lang="en-US" altLang="ko-KR" sz="1600" dirty="0">
              <a:latin typeface="SUIT" pitchFamily="2" charset="-127"/>
              <a:ea typeface="SUIT" pitchFamily="2" charset="-127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D04ECF4-383B-CC1C-A230-41C7467F1D0B}"/>
              </a:ext>
            </a:extLst>
          </p:cNvPr>
          <p:cNvSpPr txBox="1"/>
          <p:nvPr/>
        </p:nvSpPr>
        <p:spPr>
          <a:xfrm>
            <a:off x="2453268" y="1635511"/>
            <a:ext cx="7238999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기능구현 및 웹 연결 (11/25 ~ 11/28)</a:t>
            </a:r>
          </a:p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    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• </a:t>
            </a:r>
            <a:r>
              <a:rPr lang="en-US" altLang="ko-KR" sz="1600" dirty="0" err="1">
                <a:latin typeface="SUIT" pitchFamily="2" charset="-127"/>
                <a:ea typeface="SUIT" pitchFamily="2" charset="-127"/>
              </a:rPr>
              <a:t>지하철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600" dirty="0" err="1">
                <a:latin typeface="SUIT" pitchFamily="2" charset="-127"/>
                <a:ea typeface="SUIT" pitchFamily="2" charset="-127"/>
              </a:rPr>
              <a:t>속보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600" dirty="0" err="1">
                <a:latin typeface="SUIT" pitchFamily="2" charset="-127"/>
                <a:ea typeface="SUIT" pitchFamily="2" charset="-127"/>
              </a:rPr>
              <a:t>자동알림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 </a:t>
            </a:r>
          </a:p>
          <a:p>
            <a:r>
              <a:rPr lang="en-US" altLang="ko-KR" dirty="0">
                <a:latin typeface="SUIT" pitchFamily="2" charset="-127"/>
                <a:ea typeface="SUIT" pitchFamily="2" charset="-127"/>
              </a:rPr>
              <a:t>    </a:t>
            </a:r>
            <a:r>
              <a:rPr lang="en-US" dirty="0">
                <a:latin typeface="SUIT" pitchFamily="2" charset="-127"/>
                <a:ea typeface="SUIT" pitchFamily="2" charset="-127"/>
              </a:rPr>
              <a:t>•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목적지</a:t>
            </a:r>
            <a:r>
              <a:rPr 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검색하여</a:t>
            </a:r>
            <a:r>
              <a:rPr 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1600" dirty="0" err="1">
                <a:latin typeface="SUIT" pitchFamily="2" charset="-127"/>
                <a:ea typeface="SUIT" pitchFamily="2" charset="-127"/>
              </a:rPr>
              <a:t>길찾기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  </a:t>
            </a:r>
            <a:endParaRPr lang="en-US" sz="1600" dirty="0">
              <a:latin typeface="SUIT" pitchFamily="2" charset="-127"/>
              <a:ea typeface="SUIT" pitchFamily="2" charset="-127"/>
            </a:endParaRPr>
          </a:p>
          <a:p>
            <a:r>
              <a:rPr lang="en-US" dirty="0">
                <a:latin typeface="SUIT" pitchFamily="2" charset="-127"/>
                <a:ea typeface="SUIT" pitchFamily="2" charset="-127"/>
              </a:rPr>
              <a:t>    •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지하철</a:t>
            </a:r>
            <a:r>
              <a:rPr 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관련</a:t>
            </a:r>
            <a:r>
              <a:rPr 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뉴스</a:t>
            </a:r>
            <a:r>
              <a:rPr 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검색</a:t>
            </a:r>
            <a:endParaRPr lang="en-US" sz="1600" dirty="0">
              <a:latin typeface="SUIT" pitchFamily="2" charset="-127"/>
              <a:ea typeface="SUIT" pitchFamily="2" charset="-127"/>
            </a:endParaRPr>
          </a:p>
          <a:p>
            <a:r>
              <a:rPr lang="en-US" dirty="0">
                <a:latin typeface="SUIT" pitchFamily="2" charset="-127"/>
                <a:ea typeface="SUIT" pitchFamily="2" charset="-127"/>
              </a:rPr>
              <a:t>    •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간편지연</a:t>
            </a:r>
            <a:r>
              <a:rPr 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증명서</a:t>
            </a:r>
            <a:r>
              <a:rPr lang="en-US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ko-KR" altLang="en-US" sz="1600" dirty="0">
                <a:latin typeface="SUIT" pitchFamily="2" charset="-127"/>
                <a:ea typeface="SUIT" pitchFamily="2" charset="-127"/>
              </a:rPr>
              <a:t>발급</a:t>
            </a:r>
          </a:p>
          <a:p>
            <a:r>
              <a:rPr lang="ko-KR" altLang="en-US" dirty="0">
                <a:latin typeface="SUIT" pitchFamily="2" charset="-127"/>
                <a:ea typeface="SUIT" pitchFamily="2" charset="-127"/>
              </a:rPr>
              <a:t>    </a:t>
            </a:r>
            <a:r>
              <a:rPr lang="en-US" altLang="ko-KR" dirty="0">
                <a:latin typeface="SUIT" pitchFamily="2" charset="-127"/>
                <a:ea typeface="SUIT" pitchFamily="2" charset="-127"/>
              </a:rPr>
              <a:t>• </a:t>
            </a:r>
            <a:r>
              <a:rPr lang="en-US" altLang="ko-KR" sz="1600" dirty="0" err="1">
                <a:latin typeface="SUIT" pitchFamily="2" charset="-127"/>
                <a:ea typeface="SUIT" pitchFamily="2" charset="-127"/>
              </a:rPr>
              <a:t>최종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 </a:t>
            </a:r>
            <a:r>
              <a:rPr lang="en-US" altLang="ko-KR" sz="1600" dirty="0" err="1">
                <a:latin typeface="SUIT" pitchFamily="2" charset="-127"/>
                <a:ea typeface="SUIT" pitchFamily="2" charset="-127"/>
              </a:rPr>
              <a:t>배포</a:t>
            </a:r>
            <a:r>
              <a:rPr lang="en-US" altLang="ko-KR" sz="1600" dirty="0">
                <a:latin typeface="SUIT" pitchFamily="2" charset="-127"/>
                <a:ea typeface="SUIT" pitchFamily="2" charset="-127"/>
              </a:rPr>
              <a:t> </a:t>
            </a:r>
            <a:endParaRPr lang="ko-KR" altLang="en-US" sz="1600" dirty="0">
              <a:latin typeface="SUIT" pitchFamily="2" charset="-127"/>
              <a:ea typeface="SUIT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C22978-86FB-4378-3ADB-1B1EAEA391F4}"/>
              </a:ext>
            </a:extLst>
          </p:cNvPr>
          <p:cNvGrpSpPr/>
          <p:nvPr/>
        </p:nvGrpSpPr>
        <p:grpSpPr>
          <a:xfrm>
            <a:off x="1531488" y="3698773"/>
            <a:ext cx="444792" cy="416570"/>
            <a:chOff x="808348" y="2389138"/>
            <a:chExt cx="444792" cy="416570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BAFA26B-9EB3-968B-04EE-AC4C671F7632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14" name="도넛 5">
              <a:extLst>
                <a:ext uri="{FF2B5EF4-FFF2-40B4-BE49-F238E27FC236}">
                  <a16:creationId xmlns:a16="http://schemas.microsoft.com/office/drawing/2014/main" id="{9F433499-4838-F448-0DE3-149BCFBBBE1F}"/>
                </a:ext>
              </a:extLst>
            </p:cNvPr>
            <p:cNvSpPr/>
            <p:nvPr/>
          </p:nvSpPr>
          <p:spPr>
            <a:xfrm>
              <a:off x="808348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488A2C-8875-42FA-E7FD-6059BEBE709F}"/>
              </a:ext>
            </a:extLst>
          </p:cNvPr>
          <p:cNvGrpSpPr/>
          <p:nvPr/>
        </p:nvGrpSpPr>
        <p:grpSpPr>
          <a:xfrm>
            <a:off x="1515522" y="1923471"/>
            <a:ext cx="444792" cy="416570"/>
            <a:chOff x="795856" y="2389138"/>
            <a:chExt cx="444792" cy="41657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C0FE914A-A3AF-2E95-AF9D-00688AD521DD}"/>
                </a:ext>
              </a:extLst>
            </p:cNvPr>
            <p:cNvSpPr/>
            <p:nvPr/>
          </p:nvSpPr>
          <p:spPr>
            <a:xfrm>
              <a:off x="860777" y="2441221"/>
              <a:ext cx="324555" cy="32455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SUIT" pitchFamily="2" charset="-127"/>
                <a:ea typeface="SUIT" pitchFamily="2" charset="-127"/>
              </a:endParaRPr>
            </a:p>
          </p:txBody>
        </p:sp>
        <p:sp>
          <p:nvSpPr>
            <p:cNvPr id="5" name="도넛 5">
              <a:extLst>
                <a:ext uri="{FF2B5EF4-FFF2-40B4-BE49-F238E27FC236}">
                  <a16:creationId xmlns:a16="http://schemas.microsoft.com/office/drawing/2014/main" id="{CD9C305E-5294-3139-91E2-AFC22E8BD81E}"/>
                </a:ext>
              </a:extLst>
            </p:cNvPr>
            <p:cNvSpPr/>
            <p:nvPr/>
          </p:nvSpPr>
          <p:spPr>
            <a:xfrm>
              <a:off x="795856" y="2389138"/>
              <a:ext cx="444792" cy="416570"/>
            </a:xfrm>
            <a:prstGeom prst="donut">
              <a:avLst>
                <a:gd name="adj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SUIT" pitchFamily="2" charset="-127"/>
                <a:ea typeface="SUIT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660D185-D7B1-1832-13DB-11C046AE7797}"/>
              </a:ext>
            </a:extLst>
          </p:cNvPr>
          <p:cNvSpPr txBox="1"/>
          <p:nvPr/>
        </p:nvSpPr>
        <p:spPr>
          <a:xfrm>
            <a:off x="7392605" y="277173"/>
            <a:ext cx="45907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UIT" pitchFamily="2" charset="-127"/>
                <a:ea typeface="SUIT" pitchFamily="2" charset="-127"/>
              </a:rPr>
              <a:t>팀 구성 &amp; 역할 소개  |  주제 선정 배경  |  개발 환경  |  </a:t>
            </a:r>
            <a:r>
              <a:rPr lang="ko-KR" altLang="en-US" sz="1400" dirty="0">
                <a:latin typeface="SUIT" pitchFamily="2" charset="-127"/>
                <a:ea typeface="SUIT" pitchFamily="2" charset="-127"/>
              </a:rPr>
              <a:t>개발 기간</a:t>
            </a:r>
          </a:p>
        </p:txBody>
      </p:sp>
    </p:spTree>
    <p:extLst>
      <p:ext uri="{BB962C8B-B14F-4D97-AF65-F5344CB8AC3E}">
        <p14:creationId xmlns:p14="http://schemas.microsoft.com/office/powerpoint/2010/main" val="329087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1631</Words>
  <Application>Microsoft Office PowerPoint</Application>
  <PresentationFormat>와이드스크린</PresentationFormat>
  <Paragraphs>389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SUIT</vt:lpstr>
      <vt:lpstr>맑은 고딕</vt:lpstr>
      <vt:lpstr>Arial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황지훈</cp:lastModifiedBy>
  <cp:revision>54</cp:revision>
  <dcterms:created xsi:type="dcterms:W3CDTF">2022-11-21T01:09:40Z</dcterms:created>
  <dcterms:modified xsi:type="dcterms:W3CDTF">2022-11-25T03:46:37Z</dcterms:modified>
</cp:coreProperties>
</file>